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</p:sldIdLst>
  <p:sldSz cy="5143500" cx="9144000"/>
  <p:notesSz cx="6858000" cy="9144000"/>
  <p:embeddedFontLst>
    <p:embeddedFont>
      <p:font typeface="Montserrat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26CD07-E8B1-4F44-871E-0DE9D0F42FB6}">
  <a:tblStyle styleId="{2426CD07-E8B1-4F44-871E-0DE9D0F42F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font" Target="fonts/Montserrat-boldItalic.fntdata"/><Relationship Id="rId142" Type="http://schemas.openxmlformats.org/officeDocument/2006/relationships/font" Target="fonts/Montserrat-italic.fntdata"/><Relationship Id="rId141" Type="http://schemas.openxmlformats.org/officeDocument/2006/relationships/font" Target="fonts/Montserrat-bold.fntdata"/><Relationship Id="rId140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8ceb7e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8ceb7e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b220918b2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b220918b2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b220918b2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b220918b2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b220918b2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b220918b2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b220918b2f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b220918b2f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b220918b2f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b220918b2f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b220918b2f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b220918b2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b220918b2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b220918b2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b220918b2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b220918b2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b220918b2f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b220918b2f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b220918b2f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b220918b2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8ceb7e4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8ceb7e4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b220918b2f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b220918b2f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b220918b2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b220918b2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b220918b2f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b220918b2f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b220918b2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b220918b2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b220918b2f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b220918b2f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220918b2f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220918b2f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b220918b2f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b220918b2f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b220918b2f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b220918b2f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b220918b2f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b220918b2f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b220918b2f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b220918b2f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88ceb7e4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88ceb7e4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b220918b2f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b220918b2f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b220918b2f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b220918b2f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b220918b2f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b220918b2f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b220918b2f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b220918b2f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b220918b2f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b220918b2f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b220918b2f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b220918b2f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b220918b2f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b220918b2f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b220918b2f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b220918b2f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b220918b2f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b220918b2f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b220918b2f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b220918b2f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88ceb7e4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88ceb7e4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b220918b2f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b220918b2f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b220918b2f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b220918b2f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b220918b2f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b220918b2f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b220918b2f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b220918b2f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b220918b2f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b220918b2f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8ceb7e4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88ceb7e4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88ceb7e4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88ceb7e4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8ceb7e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8ceb7e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8ceb7e4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8ceb7e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88ceb7e4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88ceb7e4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8ceb7e4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8ceb7e4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8ceb7e4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88ceb7e4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8ceb7e4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8ceb7e4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88ceb7e4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88ceb7e4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8ceb7e4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8ceb7e4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8ceb7e4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8ceb7e4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88ceb7e4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88ceb7e4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88ceb7e4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88ceb7e4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88ceb7e46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88ceb7e46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88ceb7e46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88ceb7e46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88ceb7e46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88ceb7e46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165387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165387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88ceb7e46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88ceb7e46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88ceb7e46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88ceb7e46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88ceb7e4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88ceb7e4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165387a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165387a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88ceb7e46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88ceb7e46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88ceb7e4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88ceb7e4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88ceb7e46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88ceb7e46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88ceb7e46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88ceb7e46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88ceb7e4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788ceb7e4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88ceb7e4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88ceb7e4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8ceb7e46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8ceb7e46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88ceb7e46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88ceb7e46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88ceb7e4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88ceb7e4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88ceb7e46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88ceb7e46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88ceb7e46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788ceb7e46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788ceb7e46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788ceb7e46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88ceb7e46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88ceb7e46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88ceb7e46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88ceb7e46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8ceb7e46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8ceb7e46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88ceb7e46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788ceb7e46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88ceb7e46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88ceb7e4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165387a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165387a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88ceb7e46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88ceb7e46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788ceb7e46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788ceb7e46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165387a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b165387a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220918b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220918b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b220918b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b220918b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b220918b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b220918b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b220918b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b220918b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b220918b2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b220918b2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b220918b2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b220918b2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b220918b2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b220918b2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165387aa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165387aa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b220918b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b220918b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b220918b2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b220918b2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b220918b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b220918b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b220918b2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b220918b2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b220918b2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b220918b2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b220918b2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b220918b2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b220918b2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b220918b2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b220918b2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b220918b2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b220918b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b220918b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88ceb7e4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88ceb7e4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165387aa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165387aa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788ceb7e46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788ceb7e4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788ceb7e46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788ceb7e46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788ceb7e46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788ceb7e46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88ceb7e46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88ceb7e46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788ceb7e46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788ceb7e46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88ceb7e46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88ceb7e46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788ceb7e46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788ceb7e46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88ceb7e46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788ceb7e46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788ceb7e46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788ceb7e46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88ceb7e46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88ceb7e46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8ceb7e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8ceb7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788ceb7e46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788ceb7e46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788ceb7e46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788ceb7e46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788ceb7e46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788ceb7e46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b220918b2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b220918b2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788ceb7e46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788ceb7e46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788ceb7e46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788ceb7e46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788ceb7e46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788ceb7e46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788ceb7e46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788ceb7e46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88ceb7e46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88ceb7e46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88ceb7e46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88ceb7e46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8ceb7e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8ceb7e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788ceb7e46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788ceb7e46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88ceb7e46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88ceb7e46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788ceb7e46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788ceb7e46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788ceb7e46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788ceb7e46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88ceb7e46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88ceb7e46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788ceb7e46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788ceb7e46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b165387a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b165387a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b220918b2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b220918b2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b220918b2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b220918b2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b220918b2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b220918b2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 Learning refers to the statistical modeling that uses a form of decision trees, where node splits are decided based on an information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deeper into the developments that lead to the ability to create predictions based on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" name="Google Shape;135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" name="Google Shape;136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0" name="Google Shape;1590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1" name="Google Shape;1591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2" name="Google Shape;1592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3" name="Google Shape;1593;p11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0" name="Google Shape;160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01" name="Google Shape;160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2" name="Google Shape;1602;p11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8" name="Google Shape;160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potential split values for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9" name="Google Shape;160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0" name="Google Shape;161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1" name="Google Shape;1611;p11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2" name="Google Shape;1612;p114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averages between rows as values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9" name="Google Shape;1619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0" name="Google Shape;1620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1" name="Google Shape;1621;p11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2" name="Google Shape;1622;p115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3" name="Google Shape;1623;p115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4" name="Google Shape;1624;p115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5" name="Google Shape;1625;p115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6" name="Google Shape;1626;p11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2" name="Google Shape;1632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each potential split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33" name="Google Shape;1633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34" name="Google Shape;1634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5" name="Google Shape;1635;p116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6" name="Google Shape;1636;p116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7" name="Google Shape;1637;p116"/>
          <p:cNvSpPr/>
          <p:nvPr/>
        </p:nvSpPr>
        <p:spPr>
          <a:xfrm>
            <a:off x="871425" y="30624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8" name="Google Shape;1638;p116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9" name="Google Shape;1639;p116"/>
          <p:cNvSpPr/>
          <p:nvPr/>
        </p:nvSpPr>
        <p:spPr>
          <a:xfrm>
            <a:off x="871425" y="3481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0" name="Google Shape;1640;p116"/>
          <p:cNvSpPr/>
          <p:nvPr/>
        </p:nvSpPr>
        <p:spPr>
          <a:xfrm>
            <a:off x="871425" y="38625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6" name="Google Shape;1646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47" name="Google Shape;164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48" name="Google Shape;164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9" name="Google Shape;1649;p11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50" name="Google Shape;1650;p117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1" name="Google Shape;1651;p117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7" name="Google Shape;1657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8" name="Google Shape;165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9" name="Google Shape;165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0" name="Google Shape;1660;p11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61" name="Google Shape;1661;p118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18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8" name="Google Shape;1668;p1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9" name="Google Shape;1669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0" name="Google Shape;1670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1" name="Google Shape;1671;p11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72" name="Google Shape;1672;p119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3" name="Google Shape;1673;p119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4" name="Google Shape;1674;p119"/>
          <p:cNvCxnSpPr>
            <a:stCxn id="1672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5" name="Google Shape;1675;p119"/>
          <p:cNvCxnSpPr>
            <a:stCxn id="1672" idx="2"/>
            <a:endCxn id="1676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7" name="Google Shape;1677;p11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11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8" name="Google Shape;1678;p119"/>
          <p:cNvPicPr preferRelativeResize="0"/>
          <p:nvPr/>
        </p:nvPicPr>
        <p:blipFill rotWithShape="1">
          <a:blip r:embed="rId4">
            <a:alphaModFix/>
          </a:blip>
          <a:srcRect b="0" l="0" r="1787" t="0"/>
          <a:stretch/>
        </p:blipFill>
        <p:spPr>
          <a:xfrm>
            <a:off x="4447779" y="4029250"/>
            <a:ext cx="3336226" cy="10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4" name="Google Shape;1684;p1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5" name="Google Shape;1685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86" name="Google Shape;1686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7" name="Google Shape;1687;p12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88" name="Google Shape;1688;p120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p120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0" name="Google Shape;1690;p120"/>
          <p:cNvCxnSpPr>
            <a:stCxn id="1688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1" name="Google Shape;1691;p120"/>
          <p:cNvCxnSpPr>
            <a:stCxn id="1688" idx="2"/>
            <a:endCxn id="1692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3" name="Google Shape;1693;p120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2" name="Google Shape;1692;p120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4" name="Google Shape;1694;p120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20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1" name="Google Shape;1701;p1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02" name="Google Shape;1702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3" name="Google Shape;1703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04" name="Google Shape;1704;p12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705" name="Google Shape;1705;p121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15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6" name="Google Shape;1706;p121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7" name="Google Shape;1707;p121"/>
          <p:cNvCxnSpPr>
            <a:stCxn id="1705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8" name="Google Shape;1708;p121"/>
          <p:cNvCxnSpPr>
            <a:stCxn id="1705" idx="2"/>
            <a:endCxn id="1709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0" name="Google Shape;1710;p121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9" name="Google Shape;1709;p121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1" name="Google Shape;1711;p121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21"/>
          <p:cNvSpPr txBox="1"/>
          <p:nvPr/>
        </p:nvSpPr>
        <p:spPr>
          <a:xfrm>
            <a:off x="5787875" y="4219700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(⅕)(0+0) + (⅘)((¼)(1-¼)+(¾)(1-¾)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3" name="Google Shape;1713;p121"/>
          <p:cNvPicPr preferRelativeResize="0"/>
          <p:nvPr/>
        </p:nvPicPr>
        <p:blipFill rotWithShape="1">
          <a:blip r:embed="rId4">
            <a:alphaModFix/>
          </a:blip>
          <a:srcRect b="43403" l="28434" r="62508" t="29168"/>
          <a:stretch/>
        </p:blipFill>
        <p:spPr>
          <a:xfrm>
            <a:off x="5449900" y="4694977"/>
            <a:ext cx="307675" cy="2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21"/>
          <p:cNvSpPr txBox="1"/>
          <p:nvPr/>
        </p:nvSpPr>
        <p:spPr>
          <a:xfrm>
            <a:off x="5757575" y="4590000"/>
            <a:ext cx="817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Fundamentally, decision trees and other tree based methods rely on the ability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from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need a mathematical definition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the ability to measure 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" name="Google Shape;143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" name="Google Shape;144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0" name="Google Shape;1720;p1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each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3" name="Google Shape;1723;p12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24" name="Google Shape;1724;p122"/>
          <p:cNvSpPr/>
          <p:nvPr/>
        </p:nvSpPr>
        <p:spPr>
          <a:xfrm>
            <a:off x="871425" y="2643325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5" name="Google Shape;1725;p122"/>
          <p:cNvCxnSpPr>
            <a:stCxn id="1724" idx="3"/>
          </p:cNvCxnSpPr>
          <p:nvPr/>
        </p:nvCxnSpPr>
        <p:spPr>
          <a:xfrm>
            <a:off x="1330725" y="2785375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6" name="Google Shape;1726;p122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2" name="Google Shape;1732;p1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all possible splits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3" name="Google Shape;173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4" name="Google Shape;173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5" name="Google Shape;1735;p12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6" name="Google Shape;1736;p123"/>
          <p:cNvSpPr/>
          <p:nvPr/>
        </p:nvSpPr>
        <p:spPr>
          <a:xfrm>
            <a:off x="852063" y="26054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7" name="Google Shape;1737;p123"/>
          <p:cNvCxnSpPr>
            <a:stCxn id="1736" idx="3"/>
          </p:cNvCxnSpPr>
          <p:nvPr/>
        </p:nvCxnSpPr>
        <p:spPr>
          <a:xfrm>
            <a:off x="1311363" y="27475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8" name="Google Shape;1738;p123"/>
          <p:cNvSpPr txBox="1"/>
          <p:nvPr/>
        </p:nvSpPr>
        <p:spPr>
          <a:xfrm>
            <a:off x="4763375" y="2574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Gini=0.3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123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0" name="Google Shape;1740;p123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1" name="Google Shape;1741;p123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2" name="Google Shape;1742;p123"/>
          <p:cNvSpPr/>
          <p:nvPr/>
        </p:nvSpPr>
        <p:spPr>
          <a:xfrm>
            <a:off x="852063" y="3443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3" name="Google Shape;1743;p123"/>
          <p:cNvCxnSpPr/>
          <p:nvPr/>
        </p:nvCxnSpPr>
        <p:spPr>
          <a:xfrm>
            <a:off x="1311363" y="3585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4" name="Google Shape;1744;p123"/>
          <p:cNvSpPr txBox="1"/>
          <p:nvPr/>
        </p:nvSpPr>
        <p:spPr>
          <a:xfrm>
            <a:off x="4763375" y="3374800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Gini=0.26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5" name="Google Shape;1745;p123"/>
          <p:cNvSpPr/>
          <p:nvPr/>
        </p:nvSpPr>
        <p:spPr>
          <a:xfrm>
            <a:off x="852063" y="3824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6" name="Google Shape;1746;p123"/>
          <p:cNvCxnSpPr/>
          <p:nvPr/>
        </p:nvCxnSpPr>
        <p:spPr>
          <a:xfrm>
            <a:off x="1311363" y="3966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7" name="Google Shape;1747;p123"/>
          <p:cNvSpPr txBox="1"/>
          <p:nvPr/>
        </p:nvSpPr>
        <p:spPr>
          <a:xfrm>
            <a:off x="4763375" y="37936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Gini=0.4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3" name="Google Shape;1753;p1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value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6" name="Google Shape;1756;p124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7" name="Google Shape;1757;p124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8" name="Google Shape;1758;p124"/>
          <p:cNvCxnSpPr/>
          <p:nvPr/>
        </p:nvCxnSpPr>
        <p:spPr>
          <a:xfrm>
            <a:off x="1311363" y="3204700"/>
            <a:ext cx="34749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9" name="Google Shape;1759;p124"/>
          <p:cNvSpPr txBox="1"/>
          <p:nvPr/>
        </p:nvSpPr>
        <p:spPr>
          <a:xfrm>
            <a:off x="4763375" y="2955475"/>
            <a:ext cx="12027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Gini=0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0" name="Google Shape;1760;p124"/>
          <p:cNvSpPr/>
          <p:nvPr/>
        </p:nvSpPr>
        <p:spPr>
          <a:xfrm rot="-2425043">
            <a:off x="5512932" y="2611665"/>
            <a:ext cx="780596" cy="3270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6" name="Google Shape;1766;p1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this as split value for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7" name="Google Shape;176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8" name="Google Shape;176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9" name="Google Shape;1769;p125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0" name="Google Shape;1770;p125"/>
          <p:cNvSpPr/>
          <p:nvPr/>
        </p:nvSpPr>
        <p:spPr>
          <a:xfrm>
            <a:off x="6115225" y="1748300"/>
            <a:ext cx="1605300" cy="698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Words ≤ 25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1" name="Google Shape;1771;p125"/>
          <p:cNvSpPr/>
          <p:nvPr/>
        </p:nvSpPr>
        <p:spPr>
          <a:xfrm>
            <a:off x="852063" y="3062650"/>
            <a:ext cx="459300" cy="28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2" name="Google Shape;1772;p125"/>
          <p:cNvCxnSpPr>
            <a:stCxn id="1770" idx="2"/>
          </p:cNvCxnSpPr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3" name="Google Shape;1773;p125"/>
          <p:cNvCxnSpPr>
            <a:stCxn id="1770" idx="2"/>
            <a:endCxn id="1774" idx="0"/>
          </p:cNvCxnSpPr>
          <p:nvPr/>
        </p:nvCxnSpPr>
        <p:spPr>
          <a:xfrm>
            <a:off x="691787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5" name="Google Shape;1775;p125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4" name="Google Shape;1774;p125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0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6" name="Google Shape;1776;p125"/>
          <p:cNvPicPr preferRelativeResize="0"/>
          <p:nvPr/>
        </p:nvPicPr>
        <p:blipFill rotWithShape="1">
          <a:blip r:embed="rId4">
            <a:alphaModFix/>
          </a:blip>
          <a:srcRect b="0" l="0" r="62508" t="0"/>
          <a:stretch/>
        </p:blipFill>
        <p:spPr>
          <a:xfrm>
            <a:off x="4447772" y="4029238"/>
            <a:ext cx="1273576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25"/>
          <p:cNvSpPr txBox="1"/>
          <p:nvPr/>
        </p:nvSpPr>
        <p:spPr>
          <a:xfrm>
            <a:off x="5734225" y="4104275"/>
            <a:ext cx="3295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now calculated gini impurity for features that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Binary categories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calculating gini impurity for a feature that is multicategorical.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1" name="Google Shape;1791;p1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Multicategorical feature: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2" name="Google Shape;1792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3" name="Google Shape;1793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4" name="Google Shape;1794;p127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2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3" name="Google Shape;1803;p128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9" name="Google Shape;1809;p12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0" name="Google Shape;181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1" name="Google Shape;181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2" name="Google Shape;1812;p12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813" name="Google Shape;1813;p129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4" name="Google Shape;1814;p129"/>
          <p:cNvCxnSpPr/>
          <p:nvPr/>
        </p:nvCxnSpPr>
        <p:spPr>
          <a:xfrm flipH="1">
            <a:off x="6234775" y="2447000"/>
            <a:ext cx="6831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5" name="Google Shape;1815;p129"/>
          <p:cNvCxnSpPr>
            <a:endCxn id="1816" idx="0"/>
          </p:cNvCxnSpPr>
          <p:nvPr/>
        </p:nvCxnSpPr>
        <p:spPr>
          <a:xfrm>
            <a:off x="6917925" y="2447000"/>
            <a:ext cx="927900" cy="6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7" name="Google Shape;1817;p129"/>
          <p:cNvSpPr/>
          <p:nvPr/>
        </p:nvSpPr>
        <p:spPr>
          <a:xfrm>
            <a:off x="5137550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6" name="Google Shape;1816;p129"/>
          <p:cNvSpPr/>
          <p:nvPr/>
        </p:nvSpPr>
        <p:spPr>
          <a:xfrm>
            <a:off x="7043175" y="3130100"/>
            <a:ext cx="1605300" cy="859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3" name="Google Shape;1823;p13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24" name="Google Shape;1824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5" name="Google Shape;1825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6" name="Google Shape;1826;p13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7" name="Google Shape;1827;p130"/>
          <p:cNvSpPr/>
          <p:nvPr/>
        </p:nvSpPr>
        <p:spPr>
          <a:xfrm>
            <a:off x="5808325" y="19289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28" name="Google Shape;1828;p130"/>
          <p:cNvCxnSpPr>
            <a:stCxn id="1827" idx="2"/>
            <a:endCxn id="1829" idx="0"/>
          </p:cNvCxnSpPr>
          <p:nvPr/>
        </p:nvCxnSpPr>
        <p:spPr>
          <a:xfrm flipH="1">
            <a:off x="6443575" y="24389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0" name="Google Shape;1830;p130"/>
          <p:cNvCxnSpPr>
            <a:stCxn id="1827" idx="2"/>
            <a:endCxn id="1831" idx="0"/>
          </p:cNvCxnSpPr>
          <p:nvPr/>
        </p:nvCxnSpPr>
        <p:spPr>
          <a:xfrm>
            <a:off x="6881875" y="24389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9" name="Google Shape;1829;p130"/>
          <p:cNvSpPr/>
          <p:nvPr/>
        </p:nvSpPr>
        <p:spPr>
          <a:xfrm>
            <a:off x="6160975" y="25941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1" name="Google Shape;1831;p130"/>
          <p:cNvSpPr/>
          <p:nvPr/>
        </p:nvSpPr>
        <p:spPr>
          <a:xfrm>
            <a:off x="7127600" y="25941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7" name="Google Shape;1837;p131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8" name="Google Shape;1838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9" name="Google Shape;1839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0" name="Google Shape;1840;p13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1" name="Google Shape;1841;p131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2" name="Google Shape;1842;p131"/>
          <p:cNvCxnSpPr>
            <a:stCxn id="1841" idx="2"/>
            <a:endCxn id="1843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131"/>
          <p:cNvCxnSpPr>
            <a:stCxn id="1841" idx="2"/>
            <a:endCxn id="1845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3" name="Google Shape;1843;p131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131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6" name="Google Shape;1846;p131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7" name="Google Shape;1847;p131"/>
          <p:cNvCxnSpPr>
            <a:stCxn id="1846" idx="2"/>
            <a:endCxn id="1848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9" name="Google Shape;1849;p131"/>
          <p:cNvCxnSpPr>
            <a:stCxn id="1846" idx="2"/>
            <a:endCxn id="1850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8" name="Google Shape;1848;p131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0" name="Google Shape;1850;p131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1" name="Google Shape;1851;p131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52" name="Google Shape;1852;p131"/>
          <p:cNvCxnSpPr>
            <a:stCxn id="1851" idx="2"/>
            <a:endCxn id="1853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4" name="Google Shape;1854;p131"/>
          <p:cNvCxnSpPr>
            <a:stCxn id="1851" idx="2"/>
            <a:endCxn id="1855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3" name="Google Shape;1853;p131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31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Claude Shannon is known as the “father of information theory”.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" name="Google Shape;151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" name="Google Shape;152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Mathematical Theory of Communication”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1948 in Bell System Technical Journal.</a:t>
            </a:r>
            <a:r>
              <a:rPr b="1"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1" name="Google Shape;1861;p132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gini impurity for all combinations: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2" name="Google Shape;1862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3" name="Google Shape;1863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4" name="Google Shape;1864;p132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5" name="Google Shape;1865;p132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6" name="Google Shape;1866;p132"/>
          <p:cNvCxnSpPr>
            <a:stCxn id="1865" idx="2"/>
            <a:endCxn id="1867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8" name="Google Shape;1868;p132"/>
          <p:cNvCxnSpPr>
            <a:stCxn id="1865" idx="2"/>
            <a:endCxn id="1869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7" name="Google Shape;1867;p132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9" name="Google Shape;1869;p132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0" name="Google Shape;1870;p132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1" name="Google Shape;1871;p132"/>
          <p:cNvCxnSpPr>
            <a:stCxn id="1870" idx="2"/>
            <a:endCxn id="1872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3" name="Google Shape;1873;p132"/>
          <p:cNvCxnSpPr>
            <a:stCxn id="1870" idx="2"/>
            <a:endCxn id="1874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2" name="Google Shape;1872;p132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132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5" name="Google Shape;1875;p132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6" name="Google Shape;1876;p132"/>
          <p:cNvCxnSpPr>
            <a:stCxn id="1875" idx="2"/>
            <a:endCxn id="1877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132"/>
          <p:cNvCxnSpPr>
            <a:stCxn id="1875" idx="2"/>
            <a:endCxn id="1879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7" name="Google Shape;1877;p132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9" name="Google Shape;1879;p132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0" name="Google Shape;1880;p132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1" name="Google Shape;1881;p132"/>
          <p:cNvCxnSpPr>
            <a:stCxn id="1880" idx="2"/>
            <a:endCxn id="1882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3" name="Google Shape;1883;p132"/>
          <p:cNvCxnSpPr>
            <a:stCxn id="1880" idx="2"/>
            <a:endCxn id="1884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2" name="Google Shape;1882;p132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4" name="Google Shape;1884;p132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5" name="Google Shape;1885;p132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6" name="Google Shape;1886;p132"/>
          <p:cNvCxnSpPr>
            <a:stCxn id="1885" idx="2"/>
            <a:endCxn id="1887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8" name="Google Shape;1888;p132"/>
          <p:cNvCxnSpPr>
            <a:stCxn id="1885" idx="2"/>
            <a:endCxn id="1889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7" name="Google Shape;1887;p132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9" name="Google Shape;1889;p132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0" name="Google Shape;1890;p132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1" name="Google Shape;1891;p132"/>
          <p:cNvCxnSpPr>
            <a:stCxn id="1890" idx="2"/>
            <a:endCxn id="1892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3" name="Google Shape;1893;p132"/>
          <p:cNvCxnSpPr>
            <a:stCxn id="1890" idx="2"/>
            <a:endCxn id="1894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2" name="Google Shape;1892;p132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4" name="Google Shape;1894;p132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0" name="Google Shape;1900;p133"/>
          <p:cNvSpPr txBox="1"/>
          <p:nvPr>
            <p:ph idx="1" type="body"/>
          </p:nvPr>
        </p:nvSpPr>
        <p:spPr>
          <a:xfrm>
            <a:off x="311700" y="1152475"/>
            <a:ext cx="8832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lowest impurity split combination.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01" name="Google Shape;1901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2" name="Google Shape;1902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3" name="Google Shape;1903;p133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Sender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Claire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Bob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04" name="Google Shape;1904;p133"/>
          <p:cNvSpPr/>
          <p:nvPr/>
        </p:nvSpPr>
        <p:spPr>
          <a:xfrm>
            <a:off x="45129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Abe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05" name="Google Shape;1905;p133"/>
          <p:cNvCxnSpPr>
            <a:stCxn id="1904" idx="2"/>
            <a:endCxn id="1906" idx="0"/>
          </p:cNvCxnSpPr>
          <p:nvPr/>
        </p:nvCxnSpPr>
        <p:spPr>
          <a:xfrm flipH="1">
            <a:off x="51481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7" name="Google Shape;1907;p133"/>
          <p:cNvCxnSpPr>
            <a:stCxn id="1904" idx="2"/>
            <a:endCxn id="1908" idx="0"/>
          </p:cNvCxnSpPr>
          <p:nvPr/>
        </p:nvCxnSpPr>
        <p:spPr>
          <a:xfrm>
            <a:off x="55864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6" name="Google Shape;1906;p133"/>
          <p:cNvSpPr/>
          <p:nvPr/>
        </p:nvSpPr>
        <p:spPr>
          <a:xfrm>
            <a:off x="48655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8" name="Google Shape;1908;p133"/>
          <p:cNvSpPr/>
          <p:nvPr/>
        </p:nvSpPr>
        <p:spPr>
          <a:xfrm>
            <a:off x="58322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9" name="Google Shape;1909;p133"/>
          <p:cNvSpPr/>
          <p:nvPr/>
        </p:nvSpPr>
        <p:spPr>
          <a:xfrm>
            <a:off x="4589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0" name="Google Shape;1910;p133"/>
          <p:cNvCxnSpPr>
            <a:stCxn id="1909" idx="2"/>
            <a:endCxn id="1911" idx="0"/>
          </p:cNvCxnSpPr>
          <p:nvPr/>
        </p:nvCxnSpPr>
        <p:spPr>
          <a:xfrm flipH="1">
            <a:off x="5224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2" name="Google Shape;1912;p133"/>
          <p:cNvCxnSpPr>
            <a:stCxn id="1909" idx="2"/>
            <a:endCxn id="1913" idx="0"/>
          </p:cNvCxnSpPr>
          <p:nvPr/>
        </p:nvCxnSpPr>
        <p:spPr>
          <a:xfrm>
            <a:off x="5662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1" name="Google Shape;1911;p133"/>
          <p:cNvSpPr/>
          <p:nvPr/>
        </p:nvSpPr>
        <p:spPr>
          <a:xfrm>
            <a:off x="4941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3" name="Google Shape;1913;p133"/>
          <p:cNvSpPr/>
          <p:nvPr/>
        </p:nvSpPr>
        <p:spPr>
          <a:xfrm>
            <a:off x="5908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33"/>
          <p:cNvSpPr/>
          <p:nvPr/>
        </p:nvSpPr>
        <p:spPr>
          <a:xfrm>
            <a:off x="4505475" y="4085425"/>
            <a:ext cx="23157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5" name="Google Shape;1915;p133"/>
          <p:cNvCxnSpPr>
            <a:stCxn id="1914" idx="2"/>
            <a:endCxn id="1916" idx="0"/>
          </p:cNvCxnSpPr>
          <p:nvPr/>
        </p:nvCxnSpPr>
        <p:spPr>
          <a:xfrm flipH="1">
            <a:off x="5255325" y="4595425"/>
            <a:ext cx="4080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7" name="Google Shape;1917;p133"/>
          <p:cNvCxnSpPr>
            <a:stCxn id="1914" idx="2"/>
            <a:endCxn id="1918" idx="0"/>
          </p:cNvCxnSpPr>
          <p:nvPr/>
        </p:nvCxnSpPr>
        <p:spPr>
          <a:xfrm>
            <a:off x="5663325" y="4595425"/>
            <a:ext cx="5451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6" name="Google Shape;1916;p133"/>
          <p:cNvSpPr/>
          <p:nvPr/>
        </p:nvSpPr>
        <p:spPr>
          <a:xfrm>
            <a:off x="4972850" y="4750625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8" name="Google Shape;1918;p133"/>
          <p:cNvSpPr/>
          <p:nvPr/>
        </p:nvSpPr>
        <p:spPr>
          <a:xfrm>
            <a:off x="5939475" y="4750625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9" name="Google Shape;1919;p133"/>
          <p:cNvSpPr/>
          <p:nvPr/>
        </p:nvSpPr>
        <p:spPr>
          <a:xfrm>
            <a:off x="6875125" y="1852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0" name="Google Shape;1920;p133"/>
          <p:cNvCxnSpPr>
            <a:stCxn id="1919" idx="2"/>
            <a:endCxn id="1921" idx="0"/>
          </p:cNvCxnSpPr>
          <p:nvPr/>
        </p:nvCxnSpPr>
        <p:spPr>
          <a:xfrm flipH="1">
            <a:off x="7510375" y="2362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2" name="Google Shape;1922;p133"/>
          <p:cNvCxnSpPr>
            <a:stCxn id="1919" idx="2"/>
            <a:endCxn id="1923" idx="0"/>
          </p:cNvCxnSpPr>
          <p:nvPr/>
        </p:nvCxnSpPr>
        <p:spPr>
          <a:xfrm>
            <a:off x="7948675" y="2362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1" name="Google Shape;1921;p133"/>
          <p:cNvSpPr/>
          <p:nvPr/>
        </p:nvSpPr>
        <p:spPr>
          <a:xfrm>
            <a:off x="7227775" y="2517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3" name="Google Shape;1923;p133"/>
          <p:cNvSpPr/>
          <p:nvPr/>
        </p:nvSpPr>
        <p:spPr>
          <a:xfrm>
            <a:off x="8194400" y="2517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4" name="Google Shape;1924;p133"/>
          <p:cNvSpPr/>
          <p:nvPr/>
        </p:nvSpPr>
        <p:spPr>
          <a:xfrm>
            <a:off x="6875125" y="29957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Claire or Bob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25" name="Google Shape;1925;p133"/>
          <p:cNvCxnSpPr>
            <a:stCxn id="1924" idx="2"/>
            <a:endCxn id="1926" idx="0"/>
          </p:cNvCxnSpPr>
          <p:nvPr/>
        </p:nvCxnSpPr>
        <p:spPr>
          <a:xfrm flipH="1">
            <a:off x="7510375" y="35057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7" name="Google Shape;1927;p133"/>
          <p:cNvCxnSpPr>
            <a:stCxn id="1924" idx="2"/>
            <a:endCxn id="1928" idx="0"/>
          </p:cNvCxnSpPr>
          <p:nvPr/>
        </p:nvCxnSpPr>
        <p:spPr>
          <a:xfrm>
            <a:off x="7948675" y="35057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6" name="Google Shape;1926;p133"/>
          <p:cNvSpPr/>
          <p:nvPr/>
        </p:nvSpPr>
        <p:spPr>
          <a:xfrm>
            <a:off x="7227775" y="36609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p133"/>
          <p:cNvSpPr/>
          <p:nvPr/>
        </p:nvSpPr>
        <p:spPr>
          <a:xfrm>
            <a:off x="8194400" y="36609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9" name="Google Shape;1929;p133"/>
          <p:cNvSpPr/>
          <p:nvPr/>
        </p:nvSpPr>
        <p:spPr>
          <a:xfrm>
            <a:off x="6875125" y="4062550"/>
            <a:ext cx="2147100" cy="510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Sender ==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Abe or Claire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0" name="Google Shape;1930;p133"/>
          <p:cNvCxnSpPr>
            <a:stCxn id="1929" idx="2"/>
            <a:endCxn id="1931" idx="0"/>
          </p:cNvCxnSpPr>
          <p:nvPr/>
        </p:nvCxnSpPr>
        <p:spPr>
          <a:xfrm flipH="1">
            <a:off x="7510375" y="4572550"/>
            <a:ext cx="4383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2" name="Google Shape;1932;p133"/>
          <p:cNvCxnSpPr>
            <a:stCxn id="1929" idx="2"/>
            <a:endCxn id="1933" idx="0"/>
          </p:cNvCxnSpPr>
          <p:nvPr/>
        </p:nvCxnSpPr>
        <p:spPr>
          <a:xfrm>
            <a:off x="7948675" y="4572550"/>
            <a:ext cx="514500" cy="15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1" name="Google Shape;1931;p133"/>
          <p:cNvSpPr/>
          <p:nvPr/>
        </p:nvSpPr>
        <p:spPr>
          <a:xfrm>
            <a:off x="7227775" y="4727750"/>
            <a:ext cx="565200" cy="257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33"/>
          <p:cNvSpPr/>
          <p:nvPr/>
        </p:nvSpPr>
        <p:spPr>
          <a:xfrm>
            <a:off x="8194400" y="4727750"/>
            <a:ext cx="537600" cy="257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9" name="Google Shape;1939;p1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split any type of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decision tree decide on the root node of a multi-feature dataset?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gini impurity values of each feature and choose the lowest impurity value to split on first.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0" name="Google Shape;1940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1" name="Google Shape;1941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7" name="Google Shape;1947;p1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choosing the feature with the lowest resulting gini impurity in its leaf nodes, we are choosing the feature that best splits the data into “pure”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8" name="Google Shape;1948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9" name="Google Shape;1949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1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should also note, by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measurement of the effectiveness of a node split, we can perform automatic feature selection by mandating an impurity threshold for an additional feature based split to occur.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6" name="Google Shape;1956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7" name="Google Shape;1957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3" name="Google Shape;1963;p137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large overfitted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4" name="Google Shape;1964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5" name="Google Shape;1965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37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7" name="Google Shape;1967;p137"/>
          <p:cNvCxnSpPr>
            <a:stCxn id="1966" idx="2"/>
            <a:endCxn id="1968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9" name="Google Shape;1969;p137"/>
          <p:cNvCxnSpPr>
            <a:stCxn id="1966" idx="2"/>
            <a:endCxn id="1970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8" name="Google Shape;1968;p137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p137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1" name="Google Shape;1971;p137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2" name="Google Shape;1972;p137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37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4" name="Google Shape;1974;p137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5" name="Google Shape;1975;p137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37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37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37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9" name="Google Shape;1979;p137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80" name="Google Shape;1980;p137"/>
          <p:cNvCxnSpPr>
            <a:stCxn id="1970" idx="2"/>
            <a:endCxn id="1973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137"/>
          <p:cNvCxnSpPr>
            <a:stCxn id="1973" idx="2"/>
            <a:endCxn id="1975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2" name="Google Shape;1982;p137"/>
          <p:cNvCxnSpPr>
            <a:stCxn id="1973" idx="2"/>
            <a:endCxn id="1974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3" name="Google Shape;1983;p137"/>
          <p:cNvCxnSpPr>
            <a:stCxn id="1968" idx="2"/>
            <a:endCxn id="1972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137"/>
          <p:cNvCxnSpPr>
            <a:stCxn id="1968" idx="2"/>
            <a:endCxn id="1971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5" name="Google Shape;1985;p137"/>
          <p:cNvCxnSpPr>
            <a:stCxn id="1971" idx="2"/>
            <a:endCxn id="1978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6" name="Google Shape;1986;p137"/>
          <p:cNvCxnSpPr>
            <a:stCxn id="1971" idx="2"/>
            <a:endCxn id="1979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7" name="Google Shape;1987;p137"/>
          <p:cNvCxnSpPr>
            <a:stCxn id="1972" idx="2"/>
            <a:endCxn id="19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8" name="Google Shape;1988;p137"/>
          <p:cNvCxnSpPr>
            <a:stCxn id="1972" idx="2"/>
            <a:endCxn id="19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9" name="Google Shape;1989;p137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90" name="Google Shape;1990;p137"/>
          <p:cNvCxnSpPr>
            <a:endCxn id="1989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6" name="Google Shape;1996;p138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7" name="Google Shape;1997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8" name="Google Shape;1998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138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0" name="Google Shape;2000;p138"/>
          <p:cNvCxnSpPr>
            <a:stCxn id="1999" idx="2"/>
            <a:endCxn id="200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38"/>
          <p:cNvCxnSpPr>
            <a:stCxn id="1999" idx="2"/>
            <a:endCxn id="200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1" name="Google Shape;2001;p138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3" name="Google Shape;2003;p138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Google Shape;2004;p138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138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138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7" name="Google Shape;2007;p138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8" name="Google Shape;2008;p138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9" name="Google Shape;2009;p138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0" name="Google Shape;2010;p138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1" name="Google Shape;2011;p138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38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13" name="Google Shape;2013;p138"/>
          <p:cNvCxnSpPr>
            <a:stCxn id="2003" idx="2"/>
            <a:endCxn id="200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4" name="Google Shape;2014;p138"/>
          <p:cNvCxnSpPr>
            <a:stCxn id="2006" idx="2"/>
            <a:endCxn id="2008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5" name="Google Shape;2015;p138"/>
          <p:cNvCxnSpPr>
            <a:stCxn id="2006" idx="2"/>
            <a:endCxn id="2007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6" name="Google Shape;2016;p138"/>
          <p:cNvCxnSpPr>
            <a:stCxn id="2001" idx="2"/>
            <a:endCxn id="200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7" name="Google Shape;2017;p138"/>
          <p:cNvCxnSpPr>
            <a:stCxn id="2001" idx="2"/>
            <a:endCxn id="200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8" name="Google Shape;2018;p138"/>
          <p:cNvCxnSpPr>
            <a:stCxn id="2004" idx="2"/>
            <a:endCxn id="2011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9" name="Google Shape;2019;p138"/>
          <p:cNvCxnSpPr>
            <a:stCxn id="2004" idx="2"/>
            <a:endCxn id="2012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0" name="Google Shape;2020;p138"/>
          <p:cNvCxnSpPr>
            <a:stCxn id="2005" idx="2"/>
            <a:endCxn id="2009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1" name="Google Shape;2021;p138"/>
          <p:cNvCxnSpPr>
            <a:stCxn id="2005" idx="2"/>
            <a:endCxn id="2010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2" name="Google Shape;2022;p138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3" name="Google Shape;2023;p138"/>
          <p:cNvCxnSpPr>
            <a:endCxn id="2022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39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0" name="Google Shape;2030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1" name="Google Shape;2031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139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3" name="Google Shape;2033;p139"/>
          <p:cNvCxnSpPr>
            <a:stCxn id="2032" idx="2"/>
            <a:endCxn id="203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5" name="Google Shape;2035;p139"/>
          <p:cNvCxnSpPr>
            <a:stCxn id="2032" idx="2"/>
            <a:endCxn id="203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4" name="Google Shape;2034;p139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6" name="Google Shape;2036;p139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7" name="Google Shape;2037;p139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8" name="Google Shape;2038;p139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9" name="Google Shape;2039;p139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0" name="Google Shape;2040;p139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1" name="Google Shape;2041;p139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2" name="Google Shape;2042;p139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3" name="Google Shape;2043;p139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4" name="Google Shape;2044;p139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5" name="Google Shape;2045;p139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6" name="Google Shape;2046;p139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7" name="Google Shape;2047;p139"/>
          <p:cNvCxnSpPr>
            <a:stCxn id="2036" idx="2"/>
            <a:endCxn id="2040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8" name="Google Shape;2048;p139"/>
          <p:cNvCxnSpPr>
            <a:stCxn id="2036" idx="2"/>
            <a:endCxn id="203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9" name="Google Shape;2049;p139"/>
          <p:cNvCxnSpPr>
            <a:stCxn id="2039" idx="2"/>
            <a:endCxn id="2042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0" name="Google Shape;2050;p139"/>
          <p:cNvCxnSpPr>
            <a:stCxn id="2039" idx="2"/>
            <a:endCxn id="2041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39"/>
          <p:cNvCxnSpPr>
            <a:stCxn id="2034" idx="2"/>
            <a:endCxn id="203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39"/>
          <p:cNvCxnSpPr>
            <a:stCxn id="2034" idx="2"/>
            <a:endCxn id="203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39"/>
          <p:cNvCxnSpPr>
            <a:stCxn id="2037" idx="2"/>
            <a:endCxn id="2045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39"/>
          <p:cNvCxnSpPr>
            <a:stCxn id="2037" idx="2"/>
            <a:endCxn id="2046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39"/>
          <p:cNvCxnSpPr>
            <a:stCxn id="2038" idx="2"/>
            <a:endCxn id="2043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39"/>
          <p:cNvCxnSpPr>
            <a:stCxn id="2038" idx="2"/>
            <a:endCxn id="2044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7" name="Google Shape;2057;p139"/>
          <p:cNvSpPr/>
          <p:nvPr/>
        </p:nvSpPr>
        <p:spPr>
          <a:xfrm>
            <a:off x="1435000" y="3033700"/>
            <a:ext cx="1695900" cy="153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39"/>
          <p:cNvSpPr/>
          <p:nvPr/>
        </p:nvSpPr>
        <p:spPr>
          <a:xfrm>
            <a:off x="4514750" y="3207775"/>
            <a:ext cx="1541400" cy="140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4" name="Google Shape;2064;p140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 minimum gini impurity decrease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5" name="Google Shape;2065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6" name="Google Shape;2066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40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68" name="Google Shape;2068;p140"/>
          <p:cNvCxnSpPr>
            <a:stCxn id="2067" idx="2"/>
            <a:endCxn id="2069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0" name="Google Shape;2070;p140"/>
          <p:cNvCxnSpPr>
            <a:stCxn id="2067" idx="2"/>
            <a:endCxn id="2071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9" name="Google Shape;2069;p140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1" name="Google Shape;2071;p140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2" name="Google Shape;2072;p140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0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40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40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6" name="Google Shape;2076;p140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7" name="Google Shape;2077;p140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8" name="Google Shape;2078;p140"/>
          <p:cNvCxnSpPr>
            <a:stCxn id="2071" idx="2"/>
            <a:endCxn id="2075" idx="0"/>
          </p:cNvCxnSpPr>
          <p:nvPr/>
        </p:nvCxnSpPr>
        <p:spPr>
          <a:xfrm>
            <a:off x="5015575" y="2973425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9" name="Google Shape;2079;p140"/>
          <p:cNvCxnSpPr>
            <a:stCxn id="2071" idx="2"/>
            <a:endCxn id="2074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0" name="Google Shape;2080;p140"/>
          <p:cNvCxnSpPr>
            <a:stCxn id="2069" idx="2"/>
            <a:endCxn id="2073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1" name="Google Shape;2081;p140"/>
          <p:cNvCxnSpPr>
            <a:stCxn id="2069" idx="2"/>
            <a:endCxn id="2072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2" name="Google Shape;2082;p140"/>
          <p:cNvCxnSpPr>
            <a:stCxn id="2073" idx="2"/>
            <a:endCxn id="2076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3" name="Google Shape;2083;p140"/>
          <p:cNvCxnSpPr>
            <a:stCxn id="2073" idx="2"/>
            <a:endCxn id="2077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141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0" name="Google Shape;2090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1" name="Google Shape;2091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41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3" name="Google Shape;2093;p141"/>
          <p:cNvCxnSpPr>
            <a:stCxn id="2092" idx="2"/>
            <a:endCxn id="2094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5" name="Google Shape;2095;p141"/>
          <p:cNvCxnSpPr>
            <a:stCxn id="2092" idx="2"/>
            <a:endCxn id="2096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4" name="Google Shape;2094;p141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141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7" name="Google Shape;2097;p141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8" name="Google Shape;2098;p141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9" name="Google Shape;2099;p141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41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41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2" name="Google Shape;2102;p141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3" name="Google Shape;2103;p141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4" name="Google Shape;2104;p141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5" name="Google Shape;2105;p141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6" name="Google Shape;2106;p141"/>
          <p:cNvCxnSpPr>
            <a:stCxn id="2096" idx="2"/>
            <a:endCxn id="2099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1"/>
          <p:cNvCxnSpPr>
            <a:stCxn id="2099" idx="2"/>
            <a:endCxn id="2101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1"/>
          <p:cNvCxnSpPr>
            <a:stCxn id="2099" idx="2"/>
            <a:endCxn id="2100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1"/>
          <p:cNvCxnSpPr>
            <a:stCxn id="2094" idx="2"/>
            <a:endCxn id="2098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0" name="Google Shape;2110;p141"/>
          <p:cNvCxnSpPr>
            <a:stCxn id="2094" idx="2"/>
            <a:endCxn id="2097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1" name="Google Shape;2111;p141"/>
          <p:cNvCxnSpPr>
            <a:stCxn id="2097" idx="2"/>
            <a:endCxn id="2104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2" name="Google Shape;2112;p141"/>
          <p:cNvCxnSpPr>
            <a:stCxn id="2097" idx="2"/>
            <a:endCxn id="2105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3" name="Google Shape;2113;p141"/>
          <p:cNvCxnSpPr>
            <a:stCxn id="2098" idx="2"/>
            <a:endCxn id="2102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4" name="Google Shape;2114;p141"/>
          <p:cNvCxnSpPr>
            <a:stCxn id="2098" idx="2"/>
            <a:endCxn id="2103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5" name="Google Shape;2115;p141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6" name="Google Shape;2116;p141"/>
          <p:cNvCxnSpPr>
            <a:endCxn id="2115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“</a:t>
            </a:r>
            <a:r>
              <a:rPr i="1" lang="en" sz="2900" u="sng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Mathematical Theory of Communication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50" y="1773975"/>
            <a:ext cx="2139848" cy="32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2156275"/>
            <a:ext cx="5907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in many fields: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Circuit Design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Cryptography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Wearable Computers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2" name="Google Shape;2122;p142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3" name="Google Shape;2123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4" name="Google Shape;2124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42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6" name="Google Shape;2126;p142"/>
          <p:cNvCxnSpPr>
            <a:stCxn id="2125" idx="2"/>
            <a:endCxn id="2127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8" name="Google Shape;2128;p142"/>
          <p:cNvCxnSpPr>
            <a:stCxn id="2125" idx="2"/>
            <a:endCxn id="2129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7" name="Google Shape;2127;p142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42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0" name="Google Shape;2130;p142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1" name="Google Shape;2131;p142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42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3" name="Google Shape;2133;p142"/>
          <p:cNvSpPr/>
          <p:nvPr/>
        </p:nvSpPr>
        <p:spPr>
          <a:xfrm>
            <a:off x="4579438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4" name="Google Shape;2134;p142"/>
          <p:cNvSpPr/>
          <p:nvPr/>
        </p:nvSpPr>
        <p:spPr>
          <a:xfrm>
            <a:off x="5425050" y="40151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5" name="Google Shape;2135;p142"/>
          <p:cNvSpPr/>
          <p:nvPr/>
        </p:nvSpPr>
        <p:spPr>
          <a:xfrm>
            <a:off x="31700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142"/>
          <p:cNvSpPr/>
          <p:nvPr/>
        </p:nvSpPr>
        <p:spPr>
          <a:xfrm>
            <a:off x="38747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7" name="Google Shape;2137;p142"/>
          <p:cNvSpPr/>
          <p:nvPr/>
        </p:nvSpPr>
        <p:spPr>
          <a:xfrm>
            <a:off x="159795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8" name="Google Shape;2138;p142"/>
          <p:cNvSpPr/>
          <p:nvPr/>
        </p:nvSpPr>
        <p:spPr>
          <a:xfrm>
            <a:off x="2473100" y="40108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39" name="Google Shape;2139;p142"/>
          <p:cNvCxnSpPr>
            <a:stCxn id="2129" idx="2"/>
            <a:endCxn id="2132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0" name="Google Shape;2140;p142"/>
          <p:cNvCxnSpPr>
            <a:stCxn id="2132" idx="2"/>
            <a:endCxn id="2134" idx="0"/>
          </p:cNvCxnSpPr>
          <p:nvPr/>
        </p:nvCxnSpPr>
        <p:spPr>
          <a:xfrm>
            <a:off x="5156250" y="3668600"/>
            <a:ext cx="5376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1" name="Google Shape;2141;p142"/>
          <p:cNvCxnSpPr>
            <a:stCxn id="2132" idx="2"/>
            <a:endCxn id="2133" idx="0"/>
          </p:cNvCxnSpPr>
          <p:nvPr/>
        </p:nvCxnSpPr>
        <p:spPr>
          <a:xfrm flipH="1">
            <a:off x="4848150" y="3668600"/>
            <a:ext cx="308100" cy="3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2" name="Google Shape;2142;p142"/>
          <p:cNvCxnSpPr>
            <a:stCxn id="2127" idx="2"/>
            <a:endCxn id="2131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3" name="Google Shape;2143;p142"/>
          <p:cNvCxnSpPr>
            <a:stCxn id="2127" idx="2"/>
            <a:endCxn id="2130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4" name="Google Shape;2144;p142"/>
          <p:cNvCxnSpPr>
            <a:stCxn id="2130" idx="2"/>
            <a:endCxn id="2137" idx="0"/>
          </p:cNvCxnSpPr>
          <p:nvPr/>
        </p:nvCxnSpPr>
        <p:spPr>
          <a:xfrm flipH="1">
            <a:off x="1866675" y="3632250"/>
            <a:ext cx="9432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5" name="Google Shape;2145;p142"/>
          <p:cNvCxnSpPr>
            <a:stCxn id="2130" idx="2"/>
            <a:endCxn id="2138" idx="0"/>
          </p:cNvCxnSpPr>
          <p:nvPr/>
        </p:nvCxnSpPr>
        <p:spPr>
          <a:xfrm flipH="1">
            <a:off x="2741775" y="3632250"/>
            <a:ext cx="68100" cy="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6" name="Google Shape;2146;p142"/>
          <p:cNvCxnSpPr>
            <a:stCxn id="2131" idx="2"/>
            <a:endCxn id="2135" idx="0"/>
          </p:cNvCxnSpPr>
          <p:nvPr/>
        </p:nvCxnSpPr>
        <p:spPr>
          <a:xfrm flipH="1">
            <a:off x="3438725" y="3668600"/>
            <a:ext cx="4362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7" name="Google Shape;2147;p142"/>
          <p:cNvCxnSpPr>
            <a:stCxn id="2131" idx="2"/>
            <a:endCxn id="2136" idx="0"/>
          </p:cNvCxnSpPr>
          <p:nvPr/>
        </p:nvCxnSpPr>
        <p:spPr>
          <a:xfrm>
            <a:off x="3874925" y="3668600"/>
            <a:ext cx="2685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8" name="Google Shape;2148;p142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9" name="Google Shape;2149;p142"/>
          <p:cNvCxnSpPr>
            <a:endCxn id="2148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0" name="Google Shape;2150;p142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6" name="Google Shape;2156;p143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mandate a max depth: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7" name="Google Shape;2157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8" name="Google Shape;2158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43"/>
          <p:cNvSpPr/>
          <p:nvPr/>
        </p:nvSpPr>
        <p:spPr>
          <a:xfrm>
            <a:off x="4041050" y="19100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0" name="Google Shape;2160;p143"/>
          <p:cNvCxnSpPr>
            <a:stCxn id="2159" idx="2"/>
            <a:endCxn id="2161" idx="0"/>
          </p:cNvCxnSpPr>
          <p:nvPr/>
        </p:nvCxnSpPr>
        <p:spPr>
          <a:xfrm flipH="1">
            <a:off x="3718550" y="2294050"/>
            <a:ext cx="591300" cy="2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2" name="Google Shape;2162;p143"/>
          <p:cNvCxnSpPr>
            <a:stCxn id="2159" idx="2"/>
            <a:endCxn id="2163" idx="0"/>
          </p:cNvCxnSpPr>
          <p:nvPr/>
        </p:nvCxnSpPr>
        <p:spPr>
          <a:xfrm>
            <a:off x="4309850" y="2294050"/>
            <a:ext cx="705600" cy="2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1" name="Google Shape;2161;p143"/>
          <p:cNvSpPr/>
          <p:nvPr/>
        </p:nvSpPr>
        <p:spPr>
          <a:xfrm>
            <a:off x="3449625" y="25583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3" name="Google Shape;2163;p143"/>
          <p:cNvSpPr/>
          <p:nvPr/>
        </p:nvSpPr>
        <p:spPr>
          <a:xfrm>
            <a:off x="4746775" y="2589425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4" name="Google Shape;2164;p143"/>
          <p:cNvSpPr/>
          <p:nvPr/>
        </p:nvSpPr>
        <p:spPr>
          <a:xfrm>
            <a:off x="2541075" y="324825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143"/>
          <p:cNvSpPr/>
          <p:nvPr/>
        </p:nvSpPr>
        <p:spPr>
          <a:xfrm>
            <a:off x="36061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143"/>
          <p:cNvSpPr/>
          <p:nvPr/>
        </p:nvSpPr>
        <p:spPr>
          <a:xfrm>
            <a:off x="4887450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7" name="Google Shape;2167;p143"/>
          <p:cNvCxnSpPr>
            <a:stCxn id="2163" idx="2"/>
            <a:endCxn id="2166" idx="0"/>
          </p:cNvCxnSpPr>
          <p:nvPr/>
        </p:nvCxnSpPr>
        <p:spPr>
          <a:xfrm>
            <a:off x="5015575" y="2973425"/>
            <a:ext cx="1407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8" name="Google Shape;2168;p143"/>
          <p:cNvCxnSpPr>
            <a:stCxn id="2161" idx="2"/>
            <a:endCxn id="2165" idx="0"/>
          </p:cNvCxnSpPr>
          <p:nvPr/>
        </p:nvCxnSpPr>
        <p:spPr>
          <a:xfrm>
            <a:off x="3718425" y="2942350"/>
            <a:ext cx="156600" cy="34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9" name="Google Shape;2169;p143"/>
          <p:cNvCxnSpPr>
            <a:stCxn id="2161" idx="2"/>
            <a:endCxn id="2164" idx="0"/>
          </p:cNvCxnSpPr>
          <p:nvPr/>
        </p:nvCxnSpPr>
        <p:spPr>
          <a:xfrm flipH="1">
            <a:off x="2810025" y="2942350"/>
            <a:ext cx="9084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0" name="Google Shape;2170;p143"/>
          <p:cNvSpPr/>
          <p:nvPr/>
        </p:nvSpPr>
        <p:spPr>
          <a:xfrm>
            <a:off x="6110525" y="3284600"/>
            <a:ext cx="537600" cy="384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71" name="Google Shape;2171;p143"/>
          <p:cNvCxnSpPr>
            <a:endCxn id="2170" idx="0"/>
          </p:cNvCxnSpPr>
          <p:nvPr/>
        </p:nvCxnSpPr>
        <p:spPr>
          <a:xfrm>
            <a:off x="5015525" y="2973500"/>
            <a:ext cx="1363800" cy="3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2" name="Google Shape;2172;p143"/>
          <p:cNvCxnSpPr/>
          <p:nvPr/>
        </p:nvCxnSpPr>
        <p:spPr>
          <a:xfrm>
            <a:off x="427425" y="3777525"/>
            <a:ext cx="8377200" cy="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8" name="Google Shape;2178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explore these various hyperparameters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One: The Data</a:t>
            </a:r>
            <a:endParaRPr/>
          </a:p>
        </p:txBody>
      </p:sp>
      <p:pic>
        <p:nvPicPr>
          <p:cNvPr descr="watermark.jpg" id="2187" name="Google Shape;2187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8" name="Google Shape;2188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4" name="Google Shape;2194;p1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Part Two: Creating the Model</a:t>
            </a:r>
            <a:endParaRPr/>
          </a:p>
        </p:txBody>
      </p:sp>
      <p:pic>
        <p:nvPicPr>
          <p:cNvPr descr="watermark.jpg" id="2195" name="Google Shape;2195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6" name="Google Shape;2196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ability to measure and define information will become more important as we learn the mathematics of how tree based methods are constructed.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revisit this idea later on, for now, let’s move on to the development of decision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" name="Google Shape;17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" name="Google Shape;17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First publication of regression tree algorithm by Morgan and Sonquist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" name="Google Shape;17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" name="Google Shape;18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Morgan and Sonquist created piecewise-constant model with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142" y="2651825"/>
            <a:ext cx="1464926" cy="19532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5">
            <a:alphaModFix/>
          </a:blip>
          <a:srcRect b="0" l="24998" r="0" t="0"/>
          <a:stretch/>
        </p:blipFill>
        <p:spPr>
          <a:xfrm>
            <a:off x="2333375" y="2615650"/>
            <a:ext cx="1464925" cy="19532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4500000" dist="381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" name="Google Shape;19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" name="Google Shape;20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2137950" y="43229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429375" y="29039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" name="Google Shape;210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1" name="Google Shape;211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30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0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0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0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0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" name="Google Shape;261;p31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1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1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1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31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1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1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1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942000" y="2940338"/>
            <a:ext cx="2997925" cy="1007200"/>
          </a:xfrm>
          <a:custGeom>
            <a:rect b="b" l="l" r="r" t="t"/>
            <a:pathLst>
              <a:path extrusionOk="0" h="40288" w="119917">
                <a:moveTo>
                  <a:pt x="0" y="40288"/>
                </a:moveTo>
                <a:cubicBezTo>
                  <a:pt x="8867" y="33602"/>
                  <a:pt x="33215" y="2389"/>
                  <a:pt x="53201" y="172"/>
                </a:cubicBezTo>
                <a:cubicBezTo>
                  <a:pt x="73187" y="-2045"/>
                  <a:pt x="108798" y="22518"/>
                  <a:pt x="119917" y="26987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next few sections of the course will focus on tree 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3 main methods: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Forests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Boosted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9" name="Google Shape;279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" name="Google Shape;280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2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2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2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" name="Google Shape;31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4" name="Google Shape;31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&lt;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1" name="Google Shape;331;p33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3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3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3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3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6" name="Google Shape;336;p33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3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3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" name="Google Shape;348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9" name="Google Shape;349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5" name="Google Shape;365;p34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4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34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34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4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0" name="Google Shape;370;p34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4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4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4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6" name="Google Shape;376;p34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34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8" name="Google Shape;378;p34"/>
          <p:cNvCxnSpPr>
            <a:stCxn id="377" idx="2"/>
            <a:endCxn id="379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34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0" name="Google Shape;380;p34"/>
          <p:cNvCxnSpPr>
            <a:stCxn id="377" idx="2"/>
            <a:endCxn id="381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4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383" name="Google Shape;383;p34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35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5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7" name="Google Shape;407;p35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5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35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5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5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2" name="Google Shape;412;p35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5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5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35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8" name="Google Shape;418;p35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5"/>
          <p:cNvCxnSpPr/>
          <p:nvPr/>
        </p:nvCxnSpPr>
        <p:spPr>
          <a:xfrm>
            <a:off x="1916500" y="29433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5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35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2" name="Google Shape;422;p35"/>
          <p:cNvCxnSpPr>
            <a:stCxn id="421" idx="2"/>
            <a:endCxn id="423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35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4" name="Google Shape;424;p35"/>
          <p:cNvCxnSpPr>
            <a:stCxn id="421" idx="2"/>
            <a:endCxn id="425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5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6" name="Google Shape;426;p35"/>
          <p:cNvCxnSpPr>
            <a:stCxn id="425" idx="2"/>
            <a:endCxn id="427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5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9" name="Google Shape;429;p35"/>
          <p:cNvCxnSpPr>
            <a:stCxn id="425" idx="2"/>
            <a:endCxn id="428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35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1" name="Google Shape;431;p35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32" name="Google Shape;432;p35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33" name="Google Shape;433;p35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Piecewise-constant regression tree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0" name="Google Shape;440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1" name="Google Shape;441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8" name="Google Shape;458;p36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6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6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6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36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3" name="Google Shape;463;p36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6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6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6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9" name="Google Shape;469;p36"/>
          <p:cNvCxnSpPr>
            <a:stCxn id="454" idx="2"/>
            <a:endCxn id="470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36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1" name="Google Shape;471;p36"/>
          <p:cNvCxnSpPr>
            <a:stCxn id="454" idx="2"/>
            <a:endCxn id="472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6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3" name="Google Shape;473;p36"/>
          <p:cNvCxnSpPr>
            <a:stCxn id="472" idx="2"/>
            <a:endCxn id="474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6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6" name="Google Shape;476;p36"/>
          <p:cNvCxnSpPr>
            <a:stCxn id="472" idx="2"/>
            <a:endCxn id="475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6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6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36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6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6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6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3" name="Google Shape;483;p36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484" name="Google Shape;484;p36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485" name="Google Shape;485;p36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1963 paper, splits at each node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were decided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which was simply defined as an error metric: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2" name="Google Shape;492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3" name="Google Shape;493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250" y="2979599"/>
            <a:ext cx="4679950" cy="9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1972: Robert Messenger and Lewis Mandell publish first classification tree algorithm with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model search technique for predictive nominal scale multivariate analysis.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condition was named Theta Automatic Interaction Detection (THAID)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1" name="Google Shape;501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2" name="Google Shape;502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1980: Gordon Kass publishes CHAID decision tree technique.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on further work built on top of THAID algorithm from 1970s.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CHAID: Chi-square automatic interaction detection 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9" name="Google Shape;509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0" name="Google Shape;510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1970s: Leo Breiman and Charles Stone from Berkeley and Jerome Friedman and Richard Olshen from Stanford started developing the Classification and Regression tree (CART) based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1984: The CART book (Breiman et al.) is officially published, including a software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was a huge leap forward in the practical usage of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based methods quickly became a standard (including scikit-learn!)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5" name="Google Shape;52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6" name="Google Shape;52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of these methods stems from the basic decision tree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cover each of these methods in their own section and then test your new skills with a project exercise after learning about all 3 method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CART introduces many concepts: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of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 Trees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Surrogate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Variable Importance Scores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Search for Linear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3" name="Google Shape;533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4" name="Google Shape;534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925" y="1974050"/>
            <a:ext cx="1642700" cy="26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1986: John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Ross Quinlan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developed ID3 decision tree algorithm based on the “gain ratio”.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1990s: Improved on ID3 with C4.5 (still very popular).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2000s: Released highly optimized commercial version C5.0 with various improvements.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2" name="Google Shape;5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3" name="Google Shape;5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of these improvements of basic decision trees were incorporated to other tree based methods such as random forests and gradient boosted trees.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move on to understanding the fundamental ideas behind a decision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Decision Tree Basics</a:t>
            </a:r>
            <a:endParaRPr/>
          </a:p>
        </p:txBody>
      </p:sp>
      <p:pic>
        <p:nvPicPr>
          <p:cNvPr descr="watermark.jpg" id="558" name="Google Shape;558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9" name="Google Shape;559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begin understanding a decision tree, we first need to review some terminology about the decision tree components.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6" name="Google Shape;566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7" name="Google Shape;567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4" name="Google Shape;57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5" name="Google Shape;57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/>
          <p:nvPr/>
        </p:nvSpPr>
        <p:spPr>
          <a:xfrm>
            <a:off x="936625" y="2070475"/>
            <a:ext cx="2992500" cy="2188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 txBox="1"/>
          <p:nvPr/>
        </p:nvSpPr>
        <p:spPr>
          <a:xfrm>
            <a:off x="2167375" y="45215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47"/>
          <p:cNvSpPr txBox="1"/>
          <p:nvPr/>
        </p:nvSpPr>
        <p:spPr>
          <a:xfrm>
            <a:off x="152400" y="288850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47"/>
          <p:cNvSpPr/>
          <p:nvPr/>
        </p:nvSpPr>
        <p:spPr>
          <a:xfrm>
            <a:off x="1151150" y="35346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7"/>
          <p:cNvSpPr/>
          <p:nvPr/>
        </p:nvSpPr>
        <p:spPr>
          <a:xfrm>
            <a:off x="1421525" y="3182875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7"/>
          <p:cNvSpPr/>
          <p:nvPr/>
        </p:nvSpPr>
        <p:spPr>
          <a:xfrm>
            <a:off x="1654350" y="3427500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7"/>
          <p:cNvSpPr/>
          <p:nvPr/>
        </p:nvSpPr>
        <p:spPr>
          <a:xfrm>
            <a:off x="2025500" y="27813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2322700" y="303033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7"/>
          <p:cNvSpPr/>
          <p:nvPr/>
        </p:nvSpPr>
        <p:spPr>
          <a:xfrm>
            <a:off x="2737900" y="27590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7"/>
          <p:cNvSpPr/>
          <p:nvPr/>
        </p:nvSpPr>
        <p:spPr>
          <a:xfrm>
            <a:off x="3029750" y="32899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>
            <a:off x="3466400" y="3220463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7"/>
          <p:cNvSpPr/>
          <p:nvPr/>
        </p:nvSpPr>
        <p:spPr>
          <a:xfrm>
            <a:off x="3466400" y="3534588"/>
            <a:ext cx="107100" cy="1071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7"/>
          <p:cNvSpPr/>
          <p:nvPr/>
        </p:nvSpPr>
        <p:spPr>
          <a:xfrm>
            <a:off x="6562825" y="17980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671125" y="4205050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47"/>
          <p:cNvSpPr txBox="1"/>
          <p:nvPr/>
        </p:nvSpPr>
        <p:spPr>
          <a:xfrm>
            <a:off x="165435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7"/>
          <p:cNvSpPr txBox="1"/>
          <p:nvPr/>
        </p:nvSpPr>
        <p:spPr>
          <a:xfrm>
            <a:off x="2658975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92;p47"/>
          <p:cNvCxnSpPr/>
          <p:nvPr/>
        </p:nvCxnSpPr>
        <p:spPr>
          <a:xfrm>
            <a:off x="9366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47"/>
          <p:cNvCxnSpPr/>
          <p:nvPr/>
        </p:nvCxnSpPr>
        <p:spPr>
          <a:xfrm>
            <a:off x="1919850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7"/>
          <p:cNvCxnSpPr/>
          <p:nvPr/>
        </p:nvCxnSpPr>
        <p:spPr>
          <a:xfrm>
            <a:off x="292497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47"/>
          <p:cNvCxnSpPr/>
          <p:nvPr/>
        </p:nvCxnSpPr>
        <p:spPr>
          <a:xfrm>
            <a:off x="3929125" y="4205050"/>
            <a:ext cx="0" cy="123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47"/>
          <p:cNvSpPr txBox="1"/>
          <p:nvPr/>
        </p:nvSpPr>
        <p:spPr>
          <a:xfrm>
            <a:off x="3663600" y="42586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7" name="Google Shape;597;p47"/>
          <p:cNvCxnSpPr/>
          <p:nvPr/>
        </p:nvCxnSpPr>
        <p:spPr>
          <a:xfrm rot="10800000">
            <a:off x="844825" y="37407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47"/>
          <p:cNvCxnSpPr/>
          <p:nvPr/>
        </p:nvCxnSpPr>
        <p:spPr>
          <a:xfrm rot="10800000">
            <a:off x="844825" y="304525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47"/>
          <p:cNvCxnSpPr/>
          <p:nvPr/>
        </p:nvCxnSpPr>
        <p:spPr>
          <a:xfrm rot="10800000">
            <a:off x="844825" y="2495100"/>
            <a:ext cx="183600" cy="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47"/>
          <p:cNvSpPr txBox="1"/>
          <p:nvPr/>
        </p:nvSpPr>
        <p:spPr>
          <a:xfrm>
            <a:off x="465975" y="35467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465975" y="2864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47"/>
          <p:cNvSpPr txBox="1"/>
          <p:nvPr/>
        </p:nvSpPr>
        <p:spPr>
          <a:xfrm>
            <a:off x="465975" y="2292175"/>
            <a:ext cx="531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3" name="Google Shape;603;p47"/>
          <p:cNvCxnSpPr>
            <a:stCxn id="588" idx="2"/>
            <a:endCxn id="604" idx="0"/>
          </p:cNvCxnSpPr>
          <p:nvPr/>
        </p:nvCxnSpPr>
        <p:spPr>
          <a:xfrm flipH="1">
            <a:off x="5986975" y="23707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47"/>
          <p:cNvSpPr/>
          <p:nvPr/>
        </p:nvSpPr>
        <p:spPr>
          <a:xfrm>
            <a:off x="5541925" y="28782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5" name="Google Shape;605;p47"/>
          <p:cNvCxnSpPr>
            <a:stCxn id="588" idx="2"/>
            <a:endCxn id="606" idx="0"/>
          </p:cNvCxnSpPr>
          <p:nvPr/>
        </p:nvCxnSpPr>
        <p:spPr>
          <a:xfrm>
            <a:off x="7007875" y="23707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47"/>
          <p:cNvSpPr/>
          <p:nvPr/>
        </p:nvSpPr>
        <p:spPr>
          <a:xfrm>
            <a:off x="7328888" y="28782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7" name="Google Shape;607;p47"/>
          <p:cNvCxnSpPr>
            <a:stCxn id="606" idx="2"/>
            <a:endCxn id="608" idx="0"/>
          </p:cNvCxnSpPr>
          <p:nvPr/>
        </p:nvCxnSpPr>
        <p:spPr>
          <a:xfrm>
            <a:off x="7773938" y="34509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47"/>
          <p:cNvSpPr/>
          <p:nvPr/>
        </p:nvSpPr>
        <p:spPr>
          <a:xfrm>
            <a:off x="6622650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7928875" y="38891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0" name="Google Shape;610;p47"/>
          <p:cNvCxnSpPr>
            <a:stCxn id="606" idx="2"/>
            <a:endCxn id="609" idx="0"/>
          </p:cNvCxnSpPr>
          <p:nvPr/>
        </p:nvCxnSpPr>
        <p:spPr>
          <a:xfrm flipH="1">
            <a:off x="7085138" y="34509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47"/>
          <p:cNvCxnSpPr/>
          <p:nvPr/>
        </p:nvCxnSpPr>
        <p:spPr>
          <a:xfrm>
            <a:off x="9259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7"/>
          <p:cNvCxnSpPr/>
          <p:nvPr/>
        </p:nvCxnSpPr>
        <p:spPr>
          <a:xfrm>
            <a:off x="1916500" y="2943300"/>
            <a:ext cx="1009800" cy="1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47"/>
          <p:cNvCxnSpPr/>
          <p:nvPr/>
        </p:nvCxnSpPr>
        <p:spPr>
          <a:xfrm>
            <a:off x="2907100" y="3400500"/>
            <a:ext cx="986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47"/>
          <p:cNvCxnSpPr/>
          <p:nvPr/>
        </p:nvCxnSpPr>
        <p:spPr>
          <a:xfrm rot="10800000">
            <a:off x="1919850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47"/>
          <p:cNvCxnSpPr/>
          <p:nvPr/>
        </p:nvCxnSpPr>
        <p:spPr>
          <a:xfrm rot="10800000">
            <a:off x="2924475" y="2931325"/>
            <a:ext cx="0" cy="466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7"/>
          <p:cNvSpPr txBox="1"/>
          <p:nvPr/>
        </p:nvSpPr>
        <p:spPr>
          <a:xfrm>
            <a:off x="8270725" y="35346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7" name="Google Shape;617;p47"/>
          <p:cNvSpPr txBox="1"/>
          <p:nvPr/>
        </p:nvSpPr>
        <p:spPr>
          <a:xfrm>
            <a:off x="616342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18" name="Google Shape;618;p47"/>
          <p:cNvSpPr txBox="1"/>
          <p:nvPr/>
        </p:nvSpPr>
        <p:spPr>
          <a:xfrm>
            <a:off x="7481875" y="23583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19" name="Google Shape;619;p47"/>
          <p:cNvSpPr txBox="1"/>
          <p:nvPr/>
        </p:nvSpPr>
        <p:spPr>
          <a:xfrm>
            <a:off x="7007875" y="34960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simple regression tree: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6" name="Google Shape;626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7" name="Google Shape;627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9" name="Google Shape;629;p48"/>
          <p:cNvCxnSpPr>
            <a:stCxn id="628" idx="2"/>
            <a:endCxn id="63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1" name="Google Shape;631;p48"/>
          <p:cNvCxnSpPr>
            <a:stCxn id="628" idx="2"/>
            <a:endCxn id="63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3" name="Google Shape;633;p48"/>
          <p:cNvCxnSpPr>
            <a:stCxn id="632" idx="2"/>
            <a:endCxn id="63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4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6" name="Google Shape;636;p48"/>
          <p:cNvCxnSpPr>
            <a:stCxn id="632" idx="2"/>
            <a:endCxn id="63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38" name="Google Shape;638;p4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39" name="Google Shape;639;p4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40" name="Google Shape;640;p4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7" name="Google Shape;647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8" name="Google Shape;648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0" name="Google Shape;650;p49"/>
          <p:cNvCxnSpPr>
            <a:stCxn id="649" idx="2"/>
            <a:endCxn id="65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4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2" name="Google Shape;652;p49"/>
          <p:cNvCxnSpPr>
            <a:stCxn id="649" idx="2"/>
            <a:endCxn id="65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4" name="Google Shape;654;p49"/>
          <p:cNvCxnSpPr>
            <a:stCxn id="653" idx="2"/>
            <a:endCxn id="65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4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4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7" name="Google Shape;657;p49"/>
          <p:cNvCxnSpPr>
            <a:stCxn id="653" idx="2"/>
            <a:endCxn id="65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59" name="Google Shape;659;p4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60" name="Google Shape;660;p4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61" name="Google Shape;661;p4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8" name="Google Shape;668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9" name="Google Shape;669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1" name="Google Shape;671;p50"/>
          <p:cNvCxnSpPr>
            <a:stCxn id="670" idx="2"/>
            <a:endCxn id="67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3" name="Google Shape;673;p50"/>
          <p:cNvCxnSpPr>
            <a:stCxn id="670" idx="2"/>
            <a:endCxn id="67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5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5" name="Google Shape;675;p50"/>
          <p:cNvCxnSpPr>
            <a:stCxn id="674" idx="2"/>
            <a:endCxn id="67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5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5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8" name="Google Shape;678;p50"/>
          <p:cNvCxnSpPr>
            <a:stCxn id="674" idx="2"/>
            <a:endCxn id="67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5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0" name="Google Shape;680;p5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681" name="Google Shape;681;p5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682" name="Google Shape;682;p5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9" name="Google Shape;68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0" name="Google Shape;69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2" name="Google Shape;692;p51"/>
          <p:cNvCxnSpPr>
            <a:stCxn id="691" idx="2"/>
            <a:endCxn id="693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5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4" name="Google Shape;694;p51"/>
          <p:cNvCxnSpPr>
            <a:stCxn id="691" idx="2"/>
            <a:endCxn id="695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5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6" name="Google Shape;696;p51"/>
          <p:cNvCxnSpPr>
            <a:stCxn id="695" idx="2"/>
            <a:endCxn id="697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5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9" name="Google Shape;699;p51"/>
          <p:cNvCxnSpPr>
            <a:stCxn id="695" idx="2"/>
            <a:endCxn id="698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5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1" name="Google Shape;701;p5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02" name="Google Shape;702;p5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03" name="Google Shape;703;p5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Related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8 covers tree-based methods.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0" name="Google Shape;71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1" name="Google Shape;71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3" name="Google Shape;713;p52"/>
          <p:cNvCxnSpPr>
            <a:stCxn id="712" idx="2"/>
            <a:endCxn id="71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5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5" name="Google Shape;715;p52"/>
          <p:cNvCxnSpPr>
            <a:stCxn id="712" idx="2"/>
            <a:endCxn id="71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7" name="Google Shape;717;p52"/>
          <p:cNvCxnSpPr>
            <a:stCxn id="716" idx="2"/>
            <a:endCxn id="71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52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52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0" name="Google Shape;720;p52"/>
          <p:cNvCxnSpPr>
            <a:stCxn id="716" idx="2"/>
            <a:endCxn id="71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2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2" name="Google Shape;722;p5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23" name="Google Shape;723;p5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24" name="Google Shape;724;p52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Root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4" name="Google Shape;734;p53"/>
          <p:cNvCxnSpPr>
            <a:stCxn id="733" idx="2"/>
            <a:endCxn id="73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5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6" name="Google Shape;736;p53"/>
          <p:cNvCxnSpPr>
            <a:stCxn id="733" idx="2"/>
            <a:endCxn id="73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5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8" name="Google Shape;738;p53"/>
          <p:cNvCxnSpPr>
            <a:stCxn id="737" idx="2"/>
            <a:endCxn id="739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5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1" name="Google Shape;741;p53"/>
          <p:cNvCxnSpPr>
            <a:stCxn id="737" idx="2"/>
            <a:endCxn id="740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5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3" name="Google Shape;743;p5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44" name="Google Shape;744;p5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45" name="Google Shape;745;p5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Leaf (Terminal) Nodes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4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5" name="Google Shape;755;p54"/>
          <p:cNvCxnSpPr>
            <a:stCxn id="754" idx="2"/>
            <a:endCxn id="756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4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7" name="Google Shape;757;p54"/>
          <p:cNvCxnSpPr>
            <a:stCxn id="754" idx="2"/>
            <a:endCxn id="758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8" name="Google Shape;758;p54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9" name="Google Shape;759;p54"/>
          <p:cNvCxnSpPr>
            <a:stCxn id="758" idx="2"/>
            <a:endCxn id="760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54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54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2" name="Google Shape;762;p54"/>
          <p:cNvCxnSpPr>
            <a:stCxn id="758" idx="2"/>
            <a:endCxn id="761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54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4" name="Google Shape;764;p54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65" name="Google Shape;765;p54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66" name="Google Shape;766;p54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3" name="Google Shape;773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4" name="Google Shape;774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5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6" name="Google Shape;776;p55"/>
          <p:cNvCxnSpPr>
            <a:stCxn id="775" idx="2"/>
            <a:endCxn id="777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55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8" name="Google Shape;778;p55"/>
          <p:cNvCxnSpPr>
            <a:stCxn id="775" idx="2"/>
            <a:endCxn id="779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55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0" name="Google Shape;780;p55"/>
          <p:cNvCxnSpPr>
            <a:stCxn id="779" idx="2"/>
            <a:endCxn id="781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55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55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3" name="Google Shape;783;p55"/>
          <p:cNvCxnSpPr>
            <a:stCxn id="779" idx="2"/>
            <a:endCxn id="782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55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5" name="Google Shape;785;p55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786" name="Google Shape;786;p55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787" name="Google Shape;787;p55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4" name="Google Shape;794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5" name="Google Shape;795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6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7" name="Google Shape;797;p56"/>
          <p:cNvCxnSpPr>
            <a:stCxn id="796" idx="2"/>
            <a:endCxn id="798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6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9" name="Google Shape;799;p56"/>
          <p:cNvCxnSpPr>
            <a:stCxn id="796" idx="2"/>
            <a:endCxn id="800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0" name="Google Shape;800;p56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1" name="Google Shape;801;p56"/>
          <p:cNvCxnSpPr>
            <a:stCxn id="800" idx="2"/>
            <a:endCxn id="802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56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56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4" name="Google Shape;804;p56"/>
          <p:cNvCxnSpPr>
            <a:stCxn id="800" idx="2"/>
            <a:endCxn id="803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56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6" name="Google Shape;806;p56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07" name="Google Shape;807;p56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08" name="Google Shape;808;p56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4" name="Google Shape;814;p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Parent and Children Nodes: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15" name="Google Shape;81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6" name="Google Shape;81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7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8" name="Google Shape;818;p57"/>
          <p:cNvCxnSpPr>
            <a:stCxn id="817" idx="2"/>
            <a:endCxn id="819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57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0" name="Google Shape;820;p57"/>
          <p:cNvCxnSpPr>
            <a:stCxn id="817" idx="2"/>
            <a:endCxn id="821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7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2" name="Google Shape;822;p57"/>
          <p:cNvCxnSpPr>
            <a:stCxn id="821" idx="2"/>
            <a:endCxn id="823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57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p57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5" name="Google Shape;825;p57"/>
          <p:cNvCxnSpPr>
            <a:stCxn id="821" idx="2"/>
            <a:endCxn id="824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7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7" name="Google Shape;827;p57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28" name="Google Shape;828;p57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29" name="Google Shape;829;p57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5" name="Google Shape;835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6" name="Google Shape;836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7" name="Google Shape;837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8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9" name="Google Shape;839;p58"/>
          <p:cNvCxnSpPr>
            <a:stCxn id="838" idx="2"/>
            <a:endCxn id="840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58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1" name="Google Shape;841;p58"/>
          <p:cNvCxnSpPr>
            <a:stCxn id="838" idx="2"/>
            <a:endCxn id="842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58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3" name="Google Shape;843;p58"/>
          <p:cNvCxnSpPr>
            <a:stCxn id="842" idx="2"/>
            <a:endCxn id="844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58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58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6" name="Google Shape;846;p58"/>
          <p:cNvCxnSpPr>
            <a:stCxn id="842" idx="2"/>
            <a:endCxn id="845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58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48" name="Google Shape;848;p58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49" name="Google Shape;849;p58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50" name="Google Shape;850;p58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Tree Branches (Sub Trees):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7" name="Google Shape;857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9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0" name="Google Shape;860;p59"/>
          <p:cNvCxnSpPr>
            <a:stCxn id="859" idx="2"/>
            <a:endCxn id="86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59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2" name="Google Shape;862;p59"/>
          <p:cNvCxnSpPr>
            <a:stCxn id="859" idx="2"/>
            <a:endCxn id="86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59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4" name="Google Shape;864;p59"/>
          <p:cNvCxnSpPr>
            <a:stCxn id="863" idx="2"/>
            <a:endCxn id="86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9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59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7" name="Google Shape;867;p59"/>
          <p:cNvCxnSpPr>
            <a:stCxn id="863" idx="2"/>
            <a:endCxn id="86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59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69" name="Google Shape;869;p59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70" name="Google Shape;870;p59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71" name="Google Shape;871;p59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7" name="Google Shape;877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8" name="Google Shape;878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9" name="Google Shape;879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0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1" name="Google Shape;881;p60"/>
          <p:cNvCxnSpPr>
            <a:stCxn id="880" idx="2"/>
            <a:endCxn id="882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60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3" name="Google Shape;883;p60"/>
          <p:cNvCxnSpPr>
            <a:stCxn id="880" idx="2"/>
            <a:endCxn id="884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60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5" name="Google Shape;885;p60"/>
          <p:cNvCxnSpPr>
            <a:stCxn id="884" idx="2"/>
            <a:endCxn id="886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60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8" name="Google Shape;888;p60"/>
          <p:cNvCxnSpPr>
            <a:stCxn id="884" idx="2"/>
            <a:endCxn id="887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60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0" name="Google Shape;890;p60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891" name="Google Shape;891;p60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892" name="Google Shape;892;p60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1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0" name="Google Shape;900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1" name="Google Shape;901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1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61"/>
          <p:cNvCxnSpPr>
            <a:stCxn id="902" idx="2"/>
            <a:endCxn id="904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61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5" name="Google Shape;905;p61"/>
          <p:cNvCxnSpPr>
            <a:stCxn id="902" idx="2"/>
            <a:endCxn id="906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61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7" name="Google Shape;907;p61"/>
          <p:cNvCxnSpPr>
            <a:stCxn id="906" idx="2"/>
            <a:endCxn id="908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09" name="Google Shape;909;p61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61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10" name="Google Shape;910;p61"/>
          <p:cNvCxnSpPr>
            <a:stCxn id="906" idx="2"/>
            <a:endCxn id="909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11" name="Google Shape;911;p61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2" name="Google Shape;912;p61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13" name="Google Shape;913;p61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14" name="Google Shape;914;p61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62"/>
          <p:cNvSpPr txBox="1"/>
          <p:nvPr>
            <p:ph idx="1" type="body"/>
          </p:nvPr>
        </p:nvSpPr>
        <p:spPr>
          <a:xfrm>
            <a:off x="311700" y="1152475"/>
            <a:ext cx="8684100" cy="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Pruning: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1" name="Google Shape;921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2" name="Google Shape;922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2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4" name="Google Shape;924;p62"/>
          <p:cNvCxnSpPr>
            <a:stCxn id="923" idx="2"/>
            <a:endCxn id="925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62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26" name="Google Shape;926;p62"/>
          <p:cNvCxnSpPr>
            <a:stCxn id="923" idx="2"/>
            <a:endCxn id="927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62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Y=1.9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8" name="Google Shape;928;p62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29" name="Google Shape;929;p62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930" name="Google Shape;9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59294" y="2826106"/>
            <a:ext cx="1291625" cy="12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p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move on to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constructing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 tree!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7" name="Google Shape;937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8" name="Google Shape;938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3"/>
          <p:cNvSpPr/>
          <p:nvPr/>
        </p:nvSpPr>
        <p:spPr>
          <a:xfrm>
            <a:off x="3895825" y="20266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0" name="Google Shape;940;p63"/>
          <p:cNvCxnSpPr>
            <a:stCxn id="939" idx="2"/>
            <a:endCxn id="941" idx="0"/>
          </p:cNvCxnSpPr>
          <p:nvPr/>
        </p:nvCxnSpPr>
        <p:spPr>
          <a:xfrm flipH="1">
            <a:off x="3319975" y="2599350"/>
            <a:ext cx="10209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63"/>
          <p:cNvSpPr/>
          <p:nvPr/>
        </p:nvSpPr>
        <p:spPr>
          <a:xfrm>
            <a:off x="2874925" y="3106825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2" name="Google Shape;942;p63"/>
          <p:cNvCxnSpPr>
            <a:stCxn id="939" idx="2"/>
            <a:endCxn id="943" idx="0"/>
          </p:cNvCxnSpPr>
          <p:nvPr/>
        </p:nvCxnSpPr>
        <p:spPr>
          <a:xfrm>
            <a:off x="4340875" y="2599350"/>
            <a:ext cx="766200" cy="50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63"/>
          <p:cNvSpPr/>
          <p:nvPr/>
        </p:nvSpPr>
        <p:spPr>
          <a:xfrm>
            <a:off x="4661888" y="3106813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 ≤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4" name="Google Shape;944;p63"/>
          <p:cNvCxnSpPr>
            <a:stCxn id="943" idx="2"/>
            <a:endCxn id="945" idx="0"/>
          </p:cNvCxnSpPr>
          <p:nvPr/>
        </p:nvCxnSpPr>
        <p:spPr>
          <a:xfrm>
            <a:off x="5106938" y="3679513"/>
            <a:ext cx="6174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63"/>
          <p:cNvSpPr/>
          <p:nvPr/>
        </p:nvSpPr>
        <p:spPr>
          <a:xfrm>
            <a:off x="3955650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Y=2.2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5" name="Google Shape;945;p63"/>
          <p:cNvSpPr/>
          <p:nvPr/>
        </p:nvSpPr>
        <p:spPr>
          <a:xfrm>
            <a:off x="5261875" y="4117725"/>
            <a:ext cx="924900" cy="572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Y=1.5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7" name="Google Shape;947;p63"/>
          <p:cNvCxnSpPr>
            <a:stCxn id="943" idx="2"/>
            <a:endCxn id="946" idx="0"/>
          </p:cNvCxnSpPr>
          <p:nvPr/>
        </p:nvCxnSpPr>
        <p:spPr>
          <a:xfrm flipH="1">
            <a:off x="4418138" y="3679513"/>
            <a:ext cx="688800" cy="43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8" name="Google Shape;948;p63"/>
          <p:cNvSpPr txBox="1"/>
          <p:nvPr/>
        </p:nvSpPr>
        <p:spPr>
          <a:xfrm>
            <a:off x="5603725" y="376320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49" name="Google Shape;949;p63"/>
          <p:cNvSpPr txBox="1"/>
          <p:nvPr/>
        </p:nvSpPr>
        <p:spPr>
          <a:xfrm>
            <a:off x="349642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950" name="Google Shape;950;p63"/>
          <p:cNvSpPr txBox="1"/>
          <p:nvPr/>
        </p:nvSpPr>
        <p:spPr>
          <a:xfrm>
            <a:off x="4814875" y="25869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951" name="Google Shape;951;p63"/>
          <p:cNvSpPr txBox="1"/>
          <p:nvPr/>
        </p:nvSpPr>
        <p:spPr>
          <a:xfrm>
            <a:off x="4340875" y="3724650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7" name="Google Shape;957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</a:t>
            </a:r>
            <a:endParaRPr/>
          </a:p>
        </p:txBody>
      </p:sp>
      <p:pic>
        <p:nvPicPr>
          <p:cNvPr descr="watermark.jpg" id="958" name="Google Shape;958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9" name="Google Shape;959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Google Shape;965;p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explore how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splitting criterion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used in constructing decision trees, let’s explore the most common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measurement for decision trees,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6" name="Google Shape;966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7" name="Google Shape;967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3" name="Google Shape;973;p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ini impurity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a mathematical measurement of how “pure” the information in a data set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regards to classification, we can think of this as a measurement of class uniformity.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see how this relates to the simplest case of two classes...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4" name="Google Shape;974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5" name="Google Shape;975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2" name="Google Shape;982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3" name="Google Shape;983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849" y="2340099"/>
            <a:ext cx="5014300" cy="26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2" name="Google Shape;1002;p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3" name="Google Shape;1003;p69"/>
          <p:cNvPicPr preferRelativeResize="0"/>
          <p:nvPr/>
        </p:nvPicPr>
        <p:blipFill rotWithShape="1">
          <a:blip r:embed="rId5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4" name="Google Shape;1004;p69"/>
          <p:cNvPicPr preferRelativeResize="0"/>
          <p:nvPr/>
        </p:nvPicPr>
        <p:blipFill rotWithShape="1">
          <a:blip r:embed="rId5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2" name="Google Shape;1012;p7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3" name="Google Shape;1013;p7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0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5" name="Google Shape;1015;p70"/>
          <p:cNvCxnSpPr>
            <a:stCxn id="101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70"/>
          <p:cNvCxnSpPr>
            <a:stCxn id="101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Google Shape;1023;p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4" name="Google Shape;1024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5" name="Google Shape;1025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1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7" name="Google Shape;1027;p71"/>
          <p:cNvCxnSpPr>
            <a:stCxn id="1026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71"/>
          <p:cNvCxnSpPr>
            <a:stCxn id="1026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71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1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71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1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History</a:t>
            </a:r>
            <a:endParaRPr/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0" name="Google Shape;1040;p7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1" name="Google Shape;1041;p7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72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72"/>
          <p:cNvCxnSpPr>
            <a:stCxn id="104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72"/>
          <p:cNvCxnSpPr>
            <a:stCxn id="104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45" name="Google Shape;1045;p72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72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2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2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2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7" name="Google Shape;1057;p7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8" name="Google Shape;1058;p7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73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73"/>
          <p:cNvCxnSpPr>
            <a:stCxn id="1059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73"/>
          <p:cNvCxnSpPr>
            <a:stCxn id="1059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62" name="Google Shape;1062;p73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3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3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3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3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p73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73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6" name="Google Shape;1076;p7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7" name="Google Shape;1077;p7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4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9" name="Google Shape;1079;p74"/>
          <p:cNvCxnSpPr>
            <a:stCxn id="1078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74"/>
          <p:cNvCxnSpPr>
            <a:stCxn id="1078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1" name="Google Shape;1081;p74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74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4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74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4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6" name="Google Shape;1086;p74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74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74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7" name="Google Shape;109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“Maximum” Impurity Possible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8" name="Google Shape;1098;p7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9" name="Google Shape;1099;p7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5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1" name="Google Shape;1101;p75"/>
          <p:cNvCxnSpPr>
            <a:stCxn id="1100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75"/>
          <p:cNvCxnSpPr>
            <a:stCxn id="1100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75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5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75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5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5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8" name="Google Shape;1108;p75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75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Blue        (2/4)(1 - 2/4) = 0.25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0" name="Google Shape;1110;p75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Gini Impurity        0.25 + 0.25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75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5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9" name="Google Shape;1119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more “pure” (less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0" name="Google Shape;1120;p7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1" name="Google Shape;1121;p7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6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3" name="Google Shape;1123;p76"/>
          <p:cNvCxnSpPr>
            <a:stCxn id="1122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76"/>
          <p:cNvCxnSpPr>
            <a:stCxn id="1122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25" name="Google Shape;1125;p76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76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6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6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6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0" name="Google Shape;1130;p76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(1/4)(1 - 1/4) =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76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(3/4)(1 - 3/4) =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" name="Google Shape;1132;p76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0.1875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0.375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76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6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694000"/>
            <a:ext cx="2619250" cy="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is completely “pure” (no impurity)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2" name="Google Shape;1142;p7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3" name="Google Shape;1143;p7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77"/>
          <p:cNvSpPr/>
          <p:nvPr/>
        </p:nvSpPr>
        <p:spPr>
          <a:xfrm>
            <a:off x="3122400" y="2762200"/>
            <a:ext cx="2899200" cy="166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5" name="Google Shape;1145;p77"/>
          <p:cNvCxnSpPr>
            <a:stCxn id="1144" idx="2"/>
          </p:cNvCxnSpPr>
          <p:nvPr/>
        </p:nvCxnSpPr>
        <p:spPr>
          <a:xfrm flipH="1">
            <a:off x="3363900" y="4425700"/>
            <a:ext cx="1208100" cy="5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77"/>
          <p:cNvCxnSpPr>
            <a:stCxn id="1144" idx="2"/>
          </p:cNvCxnSpPr>
          <p:nvPr/>
        </p:nvCxnSpPr>
        <p:spPr>
          <a:xfrm>
            <a:off x="4572000" y="4425700"/>
            <a:ext cx="1152600" cy="52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47" name="Google Shape;1147;p77"/>
          <p:cNvSpPr/>
          <p:nvPr/>
        </p:nvSpPr>
        <p:spPr>
          <a:xfrm>
            <a:off x="3852075" y="2915800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7"/>
          <p:cNvSpPr/>
          <p:nvPr/>
        </p:nvSpPr>
        <p:spPr>
          <a:xfrm>
            <a:off x="3852075" y="365917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77"/>
          <p:cNvSpPr/>
          <p:nvPr/>
        </p:nvSpPr>
        <p:spPr>
          <a:xfrm>
            <a:off x="4765275" y="2915788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77"/>
          <p:cNvSpPr/>
          <p:nvPr/>
        </p:nvSpPr>
        <p:spPr>
          <a:xfrm>
            <a:off x="4765275" y="3659165"/>
            <a:ext cx="496500" cy="4965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7"/>
          <p:cNvSpPr/>
          <p:nvPr/>
        </p:nvSpPr>
        <p:spPr>
          <a:xfrm>
            <a:off x="6521900" y="2228850"/>
            <a:ext cx="23763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Red        (½)(1-½) = 0.5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2" name="Google Shape;1152;p77"/>
          <p:cNvSpPr/>
          <p:nvPr/>
        </p:nvSpPr>
        <p:spPr>
          <a:xfrm>
            <a:off x="6521900" y="22288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Red       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(0/4)(1 - 0/4)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77"/>
          <p:cNvSpPr/>
          <p:nvPr/>
        </p:nvSpPr>
        <p:spPr>
          <a:xfrm>
            <a:off x="6521900" y="32194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Class Blue        (4/4)(1 - 4/4) = 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77"/>
          <p:cNvSpPr/>
          <p:nvPr/>
        </p:nvSpPr>
        <p:spPr>
          <a:xfrm>
            <a:off x="6521900" y="4210050"/>
            <a:ext cx="2424000" cy="644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Gini Impurity       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0 + 0 = 0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5" name="Google Shape;1155;p77"/>
          <p:cNvSpPr/>
          <p:nvPr/>
        </p:nvSpPr>
        <p:spPr>
          <a:xfrm>
            <a:off x="7586000" y="2915800"/>
            <a:ext cx="248100" cy="221700"/>
          </a:xfrm>
          <a:prstGeom prst="mathPlus">
            <a:avLst>
              <a:gd fmla="val 23520" name="adj1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77"/>
          <p:cNvSpPr/>
          <p:nvPr/>
        </p:nvSpPr>
        <p:spPr>
          <a:xfrm>
            <a:off x="7636100" y="3913050"/>
            <a:ext cx="1479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2" name="Google Shape;1162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goal of a decision tree is to separate out classes, 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decide on data split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want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gini impurity at leaf nodes.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Minimized impurity at leaf nodes means we are separating classes effectively!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63" name="Google Shape;116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64" name="Google Shape;1164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0" name="Google Shape;1170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construct a basic example of using gini impurity from a data set to calculate feature gini impurity.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Afterwards, we’ll explore splitting various feature types and deciding which feature should be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1" name="Google Shape;117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2" name="Google Shape;1172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in Trees</a:t>
            </a:r>
            <a:endParaRPr/>
          </a:p>
        </p:txBody>
      </p:sp>
      <p:pic>
        <p:nvPicPr>
          <p:cNvPr descr="watermark.jpg" id="1179" name="Google Shape;1179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0" name="Google Shape;1180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to understand how the ordering of nodes is decided and how splits are conducted within a tree.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start by exploring how a decision tree is constructed from a training data set using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the use of basic decision trees for modeling choices and outcomes have been around for a very long time, statistical decision trees are a more recent development.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careful to note the difference here!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4" name="Google Shape;1194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first constructing a tree, we need to decide what feature will be used as the root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compare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contained within features for the training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this concept further...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5" name="Google Shape;119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6" name="Google Shape;119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2" name="Google Shape;1202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baseline="-25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3" name="Google Shape;1203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4" name="Google Shape;1204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1" name="Google Shape;1211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2" name="Google Shape;121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3" name="Google Shape;121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1" name="Google Shape;122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set of classes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given dataset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probability of class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2" name="Google Shape;122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3" name="Google Shape;122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49" y="2850474"/>
            <a:ext cx="4056076" cy="1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00" y="2798299"/>
            <a:ext cx="3545518" cy="12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5"/>
          <p:cNvSpPr/>
          <p:nvPr/>
        </p:nvSpPr>
        <p:spPr>
          <a:xfrm>
            <a:off x="1125750" y="2944950"/>
            <a:ext cx="2798700" cy="105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5"/>
          <p:cNvSpPr/>
          <p:nvPr/>
        </p:nvSpPr>
        <p:spPr>
          <a:xfrm>
            <a:off x="6485425" y="3097350"/>
            <a:ext cx="4248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85"/>
          <p:cNvSpPr/>
          <p:nvPr/>
        </p:nvSpPr>
        <p:spPr>
          <a:xfrm>
            <a:off x="7726150" y="3176050"/>
            <a:ext cx="362100" cy="42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9" name="Google Shape;1229;p85"/>
          <p:cNvCxnSpPr>
            <a:stCxn id="1225" idx="2"/>
            <a:endCxn id="1227" idx="2"/>
          </p:cNvCxnSpPr>
          <p:nvPr/>
        </p:nvCxnSpPr>
        <p:spPr>
          <a:xfrm rot="-5400000">
            <a:off x="4242109" y="1579449"/>
            <a:ext cx="365100" cy="4546200"/>
          </a:xfrm>
          <a:prstGeom prst="curvedConnector3">
            <a:avLst>
              <a:gd fmla="val -164887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0" name="Google Shape;1230;p85"/>
          <p:cNvCxnSpPr>
            <a:stCxn id="1225" idx="2"/>
            <a:endCxn id="1228" idx="2"/>
          </p:cNvCxnSpPr>
          <p:nvPr/>
        </p:nvCxnSpPr>
        <p:spPr>
          <a:xfrm rot="-5400000">
            <a:off x="4812409" y="940449"/>
            <a:ext cx="433800" cy="5755500"/>
          </a:xfrm>
          <a:prstGeom prst="curvedConnector3">
            <a:avLst>
              <a:gd fmla="val -204069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 at this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7" name="Google Shape;1237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8" name="Google Shape;1238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9" name="Google Shape;1239;p86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decision tree to predict spam.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6" name="Google Shape;1246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7" name="Google Shape;1247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8" name="Google Shape;1248;p87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Only one X feature to use for a node.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5" name="Google Shape;1255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6" name="Google Shape;1256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7" name="Google Shape;1257;p88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8" name="Google Shape;1258;p8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5" name="Google Shape;1265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6" name="Google Shape;1266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7" name="Google Shape;1267;p89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8" name="Google Shape;1268;p8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9" name="Google Shape;1269;p89"/>
          <p:cNvCxnSpPr/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0" name="Google Shape;1270;p8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71" name="Google Shape;1271;p89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2" name="Google Shape;1272;p8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8" name="Google Shape;127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9" name="Google Shape;127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0" name="Google Shape;128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1" name="Google Shape;1281;p90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282" name="Google Shape;1282;p9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83" name="Google Shape;1283;p90"/>
          <p:cNvCxnSpPr>
            <a:stCxn id="1282" idx="2"/>
            <a:endCxn id="128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4" name="Google Shape;1284;p9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Google Shape;1285;p9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1" name="Google Shape;1291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2" name="Google Shape;1292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3" name="Google Shape;1293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4" name="Google Shape;1294;p91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5" name="Google Shape;1295;p9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6" name="Google Shape;1296;p91"/>
          <p:cNvCxnSpPr>
            <a:stCxn id="1295" idx="2"/>
            <a:endCxn id="129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7" name="Google Shape;1297;p9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9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299" name="Google Shape;1299;p91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0" name="Google Shape;1300;p9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01" name="Google Shape;1301;p9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7" name="Google Shape;1307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if email is spam if it contains a URL: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08" name="Google Shape;1308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9" name="Google Shape;1309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0" name="Google Shape;1310;p92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1" name="Google Shape;1311;p9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2" name="Google Shape;1312;p92"/>
          <p:cNvCxnSpPr>
            <a:stCxn id="1311" idx="2"/>
            <a:endCxn id="13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9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p9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15" name="Google Shape;1315;p92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6" name="Google Shape;1316;p9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17" name="Google Shape;1317;p9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3" name="Google Shape;1323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gini impurity formula: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4" name="Google Shape;1324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5" name="Google Shape;1325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6" name="Google Shape;1326;p93"/>
          <p:cNvGraphicFramePr/>
          <p:nvPr/>
        </p:nvGraphicFramePr>
        <p:xfrm>
          <a:off x="679450" y="167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URL Link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7" name="Google Shape;1327;p9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8" name="Google Shape;1328;p93"/>
          <p:cNvCxnSpPr>
            <a:stCxn id="1327" idx="2"/>
            <a:endCxn id="132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9" name="Google Shape;1329;p9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0" name="Google Shape;1330;p9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cxnSp>
        <p:nvCxnSpPr>
          <p:cNvPr id="1331" name="Google Shape;1331;p93"/>
          <p:cNvCxnSpPr/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2" name="Google Shape;1332;p9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sp>
        <p:nvSpPr>
          <p:cNvPr id="1333" name="Google Shape;1333;p9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4" name="Google Shape;133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0" name="Google Shape;1340;p9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Yes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Spam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1" name="Google Shape;134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2" name="Google Shape;134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9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4" name="Google Shape;1344;p94"/>
          <p:cNvCxnSpPr>
            <a:stCxn id="1343" idx="2"/>
            <a:endCxn id="1345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5" name="Google Shape;1345;p9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6" name="Google Shape;1346;p94"/>
          <p:cNvCxnSpPr>
            <a:stCxn id="1343" idx="2"/>
            <a:endCxn id="1347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7" name="Google Shape;1347;p9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8" name="Google Shape;1348;p9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49" name="Google Shape;1349;p9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50" name="Google Shape;135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94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9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8" name="Google Shape;13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9" name="Google Shape;13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9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1" name="Google Shape;1361;p95"/>
          <p:cNvCxnSpPr>
            <a:stCxn id="1360" idx="2"/>
            <a:endCxn id="136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2" name="Google Shape;1362;p9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63" name="Google Shape;1363;p95"/>
          <p:cNvCxnSpPr>
            <a:stCxn id="1360" idx="2"/>
            <a:endCxn id="136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4" name="Google Shape;1364;p9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5" name="Google Shape;1365;p9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66" name="Google Shape;1366;p9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67" name="Google Shape;136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95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96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5" name="Google Shape;1375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76" name="Google Shape;1376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96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8" name="Google Shape;1378;p96"/>
          <p:cNvCxnSpPr>
            <a:stCxn id="1377" idx="2"/>
            <a:endCxn id="1379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9" name="Google Shape;1379;p96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80" name="Google Shape;1380;p96"/>
          <p:cNvCxnSpPr>
            <a:stCxn id="1377" idx="2"/>
            <a:endCxn id="1381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1" name="Google Shape;1381;p96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96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383" name="Google Shape;1383;p96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384" name="Google Shape;138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6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1" name="Google Shape;1391;p97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92" name="Google Shape;1392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3" name="Google Shape;1393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97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5" name="Google Shape;1395;p97"/>
          <p:cNvCxnSpPr>
            <a:stCxn id="1394" idx="2"/>
            <a:endCxn id="13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6" name="Google Shape;1396;p97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7" name="Google Shape;1397;p97"/>
          <p:cNvCxnSpPr>
            <a:stCxn id="1394" idx="2"/>
            <a:endCxn id="13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97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97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00" name="Google Shape;1400;p97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01" name="Google Shape;140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7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8" name="Google Shape;1408;p98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Yes Spam and No Spam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9" name="Google Shape;140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10" name="Google Shape;141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8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2" name="Google Shape;1412;p98"/>
          <p:cNvCxnSpPr>
            <a:stCxn id="1411" idx="2"/>
            <a:endCxn id="1413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3" name="Google Shape;1413;p98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4" name="Google Shape;1414;p98"/>
          <p:cNvCxnSpPr>
            <a:stCxn id="1411" idx="2"/>
            <a:endCxn id="1415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5" name="Google Shape;1415;p98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6" name="Google Shape;1416;p98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17" name="Google Shape;1417;p98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18" name="Google Shape;141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98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(⅔)(1-⅔) + (⅓)(1-⅓)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Node: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(¼)(1-¼) + (¾)(1-¾)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99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calculate gini impurity of URL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6" name="Google Shape;1426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7" name="Google Shape;1427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99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9" name="Google Shape;1429;p99"/>
          <p:cNvCxnSpPr>
            <a:stCxn id="1428" idx="2"/>
            <a:endCxn id="143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0" name="Google Shape;1430;p99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1" name="Google Shape;1431;p99"/>
          <p:cNvCxnSpPr>
            <a:stCxn id="1428" idx="2"/>
            <a:endCxn id="143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2" name="Google Shape;1432;p99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p99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34" name="Google Shape;1434;p99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35" name="Google Shape;143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99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Weighted Average of both: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100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3" name="Google Shape;144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4" name="Google Shape;144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00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6" name="Google Shape;1446;p100"/>
          <p:cNvCxnSpPr>
            <a:stCxn id="1445" idx="2"/>
            <a:endCxn id="1447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7" name="Google Shape;1447;p100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8" name="Google Shape;1448;p100"/>
          <p:cNvCxnSpPr>
            <a:stCxn id="1445" idx="2"/>
            <a:endCxn id="1449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100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0" name="Google Shape;1450;p100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51" name="Google Shape;1451;p100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52" name="Google Shape;14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00"/>
          <p:cNvSpPr txBox="1"/>
          <p:nvPr>
            <p:ph idx="1" type="body"/>
          </p:nvPr>
        </p:nvSpPr>
        <p:spPr>
          <a:xfrm>
            <a:off x="311700" y="17620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9" name="Google Shape;1459;p101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0" name="Google Shape;1460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1" name="Google Shape;1461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01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3" name="Google Shape;1463;p101"/>
          <p:cNvCxnSpPr>
            <a:stCxn id="1462" idx="2"/>
            <a:endCxn id="1464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4" name="Google Shape;1464;p101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5" name="Google Shape;1465;p101"/>
          <p:cNvCxnSpPr>
            <a:stCxn id="1462" idx="2"/>
            <a:endCxn id="1466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6" name="Google Shape;1466;p101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7" name="Google Shape;1467;p101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68" name="Google Shape;1468;p101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69" name="Google Shape;146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Tree Based Methods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general term “decision tree” can refer to a flowchart mapping out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2062050" y="29621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Coin Flip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5461000" y="23283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Heads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5461000" y="3912825"/>
            <a:ext cx="1506900" cy="1064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Tails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21"/>
          <p:cNvCxnSpPr>
            <a:stCxn id="122" idx="3"/>
            <a:endCxn id="123" idx="1"/>
          </p:cNvCxnSpPr>
          <p:nvPr/>
        </p:nvCxnSpPr>
        <p:spPr>
          <a:xfrm flipH="1" rot="10800000">
            <a:off x="3568950" y="2860575"/>
            <a:ext cx="1892100" cy="63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>
            <a:stCxn id="122" idx="3"/>
            <a:endCxn id="124" idx="1"/>
          </p:cNvCxnSpPr>
          <p:nvPr/>
        </p:nvCxnSpPr>
        <p:spPr>
          <a:xfrm>
            <a:off x="3568950" y="3494475"/>
            <a:ext cx="1892100" cy="95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1"/>
          <p:cNvSpPr txBox="1"/>
          <p:nvPr/>
        </p:nvSpPr>
        <p:spPr>
          <a:xfrm>
            <a:off x="3816500" y="2706650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816500" y="4026825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 = 0.5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5" name="Google Shape;1475;p102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76" name="Google Shape;1476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77" name="Google Shape;1477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02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9" name="Google Shape;1479;p102"/>
          <p:cNvCxnSpPr>
            <a:stCxn id="1478" idx="2"/>
            <a:endCxn id="1480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0" name="Google Shape;1480;p102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1" name="Google Shape;1481;p102"/>
          <p:cNvCxnSpPr>
            <a:stCxn id="1478" idx="2"/>
            <a:endCxn id="1482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2" name="Google Shape;1482;p102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3" name="Google Shape;1483;p102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484" name="Google Shape;1484;p102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485" name="Google Shape;148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1" name="Google Shape;1491;p103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Total Emails: (2+1) + (1+3) = 7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Leaf Gini=0.44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Leaf Gini=0.375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Left Emails: 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Right Emails: 4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(3/7)*0.44 + (4/7)*0.375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2" name="Google Shape;1492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3" name="Google Shape;1493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03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5" name="Google Shape;1495;p103"/>
          <p:cNvCxnSpPr>
            <a:stCxn id="1494" idx="2"/>
            <a:endCxn id="1496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103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7" name="Google Shape;1497;p103"/>
          <p:cNvCxnSpPr>
            <a:stCxn id="1494" idx="2"/>
            <a:endCxn id="1498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8" name="Google Shape;1498;p103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103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00" name="Google Shape;1500;p103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01" name="Google Shape;150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7" name="Google Shape;1507;p104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Gini Impurity for URL feature: 0.403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08" name="Google Shape;150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9" name="Google Shape;150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04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1" name="Google Shape;1511;p104"/>
          <p:cNvCxnSpPr>
            <a:stCxn id="1510" idx="2"/>
            <a:endCxn id="1512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2" name="Google Shape;1512;p104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3" name="Google Shape;1513;p104"/>
          <p:cNvCxnSpPr>
            <a:stCxn id="1510" idx="2"/>
            <a:endCxn id="1514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4" name="Google Shape;1514;p104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104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16" name="Google Shape;1516;p104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17" name="Google Shape;151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3" name="Google Shape;1523;p105"/>
          <p:cNvSpPr txBox="1"/>
          <p:nvPr>
            <p:ph idx="1" type="body"/>
          </p:nvPr>
        </p:nvSpPr>
        <p:spPr>
          <a:xfrm>
            <a:off x="311700" y="1152475"/>
            <a:ext cx="86841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if we had multiple features?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24" name="Google Shape;1524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5" name="Google Shape;1525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05"/>
          <p:cNvSpPr/>
          <p:nvPr/>
        </p:nvSpPr>
        <p:spPr>
          <a:xfrm>
            <a:off x="6410425" y="1874250"/>
            <a:ext cx="890100" cy="572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7" name="Google Shape;1527;p105"/>
          <p:cNvCxnSpPr>
            <a:stCxn id="1526" idx="2"/>
            <a:endCxn id="1528" idx="0"/>
          </p:cNvCxnSpPr>
          <p:nvPr/>
        </p:nvCxnSpPr>
        <p:spPr>
          <a:xfrm flipH="1">
            <a:off x="5896675" y="2446950"/>
            <a:ext cx="9588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8" name="Google Shape;1528;p105"/>
          <p:cNvSpPr/>
          <p:nvPr/>
        </p:nvSpPr>
        <p:spPr>
          <a:xfrm>
            <a:off x="5180950" y="3051325"/>
            <a:ext cx="1431300" cy="95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2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9" name="Google Shape;1529;p105"/>
          <p:cNvCxnSpPr>
            <a:stCxn id="1526" idx="2"/>
            <a:endCxn id="1530" idx="0"/>
          </p:cNvCxnSpPr>
          <p:nvPr/>
        </p:nvCxnSpPr>
        <p:spPr>
          <a:xfrm>
            <a:off x="6855475" y="2446950"/>
            <a:ext cx="1431000" cy="6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0" name="Google Shape;1530;p105"/>
          <p:cNvSpPr/>
          <p:nvPr/>
        </p:nvSpPr>
        <p:spPr>
          <a:xfrm>
            <a:off x="7570675" y="3051325"/>
            <a:ext cx="1431300" cy="9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Spam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Yes: 1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No: 3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1" name="Google Shape;1531;p105"/>
          <p:cNvSpPr txBox="1"/>
          <p:nvPr/>
        </p:nvSpPr>
        <p:spPr>
          <a:xfrm>
            <a:off x="601102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endParaRPr b="1"/>
          </a:p>
        </p:txBody>
      </p:sp>
      <p:sp>
        <p:nvSpPr>
          <p:cNvPr id="1532" name="Google Shape;1532;p105"/>
          <p:cNvSpPr txBox="1"/>
          <p:nvPr/>
        </p:nvSpPr>
        <p:spPr>
          <a:xfrm>
            <a:off x="7523275" y="2434525"/>
            <a:ext cx="2412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endParaRPr b="1"/>
          </a:p>
        </p:txBody>
      </p:sp>
      <p:pic>
        <p:nvPicPr>
          <p:cNvPr id="1533" name="Google Shape;153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846" y="4057775"/>
            <a:ext cx="3396980" cy="1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06"/>
          <p:cNvSpPr txBox="1"/>
          <p:nvPr>
            <p:ph idx="1" type="body"/>
          </p:nvPr>
        </p:nvSpPr>
        <p:spPr>
          <a:xfrm>
            <a:off x="311700" y="1152475"/>
            <a:ext cx="8684100" cy="30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still have more issues to consider: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incorporate the gini impurity to each of these issues to solve for best root nodes and best split parameters for leaves.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0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0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Intuition: Gini Impurity Part Two</a:t>
            </a:r>
            <a:endParaRPr/>
          </a:p>
        </p:txBody>
      </p:sp>
      <p:pic>
        <p:nvPicPr>
          <p:cNvPr descr="watermark.jpg" id="1548" name="Google Shape;1548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9" name="Google Shape;1549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Google Shape;1555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explored how to calculate gini impurity for a binary categorical feature (only consisting of two categories).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Continuous numeric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Multi-categorical features (N&gt;2)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Choosing a root node feature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6" name="Google Shape;155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7" name="Google Shape;155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3" name="Google Shape;1563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continuous feature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4" name="Google Shape;1564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5" name="Google Shape;1565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6" name="Google Shape;1566;p109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2" name="Google Shape;1572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calculate the feature gini impurity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73" name="Google Shape;1573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4" name="Google Shape;1574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5" name="Google Shape;1575;p110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1" name="Google Shape;1581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sort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82" name="Google Shape;1582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3" name="Google Shape;1583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4" name="Google Shape;1584;p111"/>
          <p:cNvGraphicFramePr/>
          <p:nvPr/>
        </p:nvGraphicFramePr>
        <p:xfrm>
          <a:off x="679450" y="205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{2426CD07-E8B1-4F44-871E-0DE9D0F42FB6}</a:tableStyleId>
              </a:tblPr>
              <a:tblGrid>
                <a:gridCol w="1850900"/>
                <a:gridCol w="1850900"/>
              </a:tblGrid>
              <a:tr h="35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 - Words in Email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Y-Spam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